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Lst>
  <p:notesMasterIdLst>
    <p:notesMasterId r:id="rId22"/>
  </p:notesMasterIdLst>
  <p:handoutMasterIdLst>
    <p:handoutMasterId r:id="rId23"/>
  </p:handoutMasterIdLst>
  <p:sldIdLst>
    <p:sldId id="277" r:id="rId5"/>
    <p:sldId id="290" r:id="rId6"/>
    <p:sldId id="302" r:id="rId7"/>
    <p:sldId id="297" r:id="rId8"/>
    <p:sldId id="296" r:id="rId9"/>
    <p:sldId id="292" r:id="rId10"/>
    <p:sldId id="306" r:id="rId11"/>
    <p:sldId id="304" r:id="rId12"/>
    <p:sldId id="303" r:id="rId13"/>
    <p:sldId id="299" r:id="rId14"/>
    <p:sldId id="291" r:id="rId15"/>
    <p:sldId id="289" r:id="rId16"/>
    <p:sldId id="298" r:id="rId17"/>
    <p:sldId id="300" r:id="rId18"/>
    <p:sldId id="284" r:id="rId19"/>
    <p:sldId id="283" r:id="rId20"/>
    <p:sldId id="305" r:id="rId21"/>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dley, Kirsty" initials="DK" lastIdx="14" clrIdx="0">
    <p:extLst/>
  </p:cmAuthor>
  <p:cmAuthor id="2" name="National Grid" initials="NG" lastIdx="2" clrIdx="1"/>
  <p:cmAuthor id="3" name="Rachel Hinsley" initials="RH"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1D3E61"/>
    <a:srgbClr val="68AEE0"/>
    <a:srgbClr val="3E5AA8"/>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Objects="1">
      <p:cViewPr varScale="1">
        <p:scale>
          <a:sx n="74" d="100"/>
          <a:sy n="74" d="100"/>
        </p:scale>
        <p:origin x="-12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59" d="100"/>
          <a:sy n="59" d="100"/>
        </p:scale>
        <p:origin x="-16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03/07/2018</a:t>
            </a:fld>
            <a:endParaRPr lang="en-GB"/>
          </a:p>
        </p:txBody>
      </p:sp>
      <p:sp>
        <p:nvSpPr>
          <p:cNvPr id="65540"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EC1CA48-F44F-4FD9-8B74-1EF66706E433}" type="datetimeFigureOut">
              <a:rPr lang="en-GB" smtClean="0"/>
              <a:t>03/07/2018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7805AC-EC78-494E-9CA2-A5C4EEA87412}" type="slidenum">
              <a:rPr lang="en-GB" smtClean="0"/>
              <a:t>‹#›</a:t>
            </a:fld>
            <a:endParaRPr lang="en-GB"/>
          </a:p>
        </p:txBody>
      </p:sp>
    </p:spTree>
    <p:extLst>
      <p:ext uri="{BB962C8B-B14F-4D97-AF65-F5344CB8AC3E}">
        <p14:creationId xmlns:p14="http://schemas.microsoft.com/office/powerpoint/2010/main" val="136585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4221832"/>
            <a:ext cx="9144000" cy="129540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5013176"/>
            <a:ext cx="9144000" cy="1275432"/>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2493392"/>
            <a:ext cx="7772400" cy="893763"/>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3356992"/>
            <a:ext cx="6400800" cy="792163"/>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56480"/>
            <a:ext cx="8688388" cy="965200"/>
          </a:xfrm>
        </p:spPr>
        <p:txBody>
          <a:bodyPr/>
          <a:lstStyle>
            <a:lvl1pPr algn="l">
              <a:defRPr sz="3000">
                <a:solidFill>
                  <a:srgbClr val="1D3E6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908720"/>
            <a:ext cx="8686800" cy="4608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7151"/>
            <a:ext cx="8688388" cy="965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908051"/>
            <a:ext cx="8686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1" y="6308726"/>
            <a:ext cx="42005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dirty="0"/>
          </a:p>
        </p:txBody>
      </p:sp>
      <p:sp>
        <p:nvSpPr>
          <p:cNvPr id="15381" name="Rectangle 21"/>
          <p:cNvSpPr>
            <a:spLocks noGrp="1" noChangeArrowheads="1"/>
          </p:cNvSpPr>
          <p:nvPr>
            <p:ph type="dt" sz="quarter" idx="2"/>
          </p:nvPr>
        </p:nvSpPr>
        <p:spPr bwMode="auto">
          <a:xfrm>
            <a:off x="1331913" y="623411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5.ppt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package" Target="../embeddings/Microsoft_Word_Document2.docx"/><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package" Target="../embeddings/Microsoft_Word_Document4.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0" y="3573760"/>
            <a:ext cx="9144000" cy="1295400"/>
          </a:xfrm>
        </p:spPr>
        <p:txBody>
          <a:bodyPr/>
          <a:lstStyle/>
          <a:p>
            <a:r>
              <a:rPr lang="en-GB" dirty="0">
                <a:solidFill>
                  <a:srgbClr val="3E5AA8"/>
                </a:solidFill>
              </a:rPr>
              <a:t>DSC Governance Sub </a:t>
            </a:r>
            <a:r>
              <a:rPr lang="en-GB" dirty="0" smtClean="0">
                <a:solidFill>
                  <a:srgbClr val="3E5AA8"/>
                </a:solidFill>
              </a:rPr>
              <a:t>Group</a:t>
            </a:r>
            <a:br>
              <a:rPr lang="en-GB" dirty="0" smtClean="0">
                <a:solidFill>
                  <a:srgbClr val="3E5AA8"/>
                </a:solidFill>
              </a:rPr>
            </a:br>
            <a:r>
              <a:rPr lang="en-GB" dirty="0" smtClean="0">
                <a:solidFill>
                  <a:srgbClr val="3E5AA8"/>
                </a:solidFill>
              </a:rPr>
              <a:t>Recommendations </a:t>
            </a:r>
            <a:endParaRPr lang="en-GB" dirty="0">
              <a:solidFill>
                <a:srgbClr val="3E5AA8"/>
              </a:solidFill>
            </a:endParaRPr>
          </a:p>
        </p:txBody>
      </p:sp>
      <p:sp>
        <p:nvSpPr>
          <p:cNvPr id="4099" name="Subtitle 2"/>
          <p:cNvSpPr>
            <a:spLocks noGrp="1"/>
          </p:cNvSpPr>
          <p:nvPr>
            <p:ph type="subTitle" sz="quarter" idx="1"/>
          </p:nvPr>
        </p:nvSpPr>
        <p:spPr>
          <a:xfrm>
            <a:off x="0" y="4865720"/>
            <a:ext cx="9144000" cy="771525"/>
          </a:xfrm>
        </p:spPr>
        <p:txBody>
          <a:bodyPr/>
          <a:lstStyle/>
          <a:p>
            <a:r>
              <a:rPr lang="en-GB" dirty="0" smtClean="0">
                <a:solidFill>
                  <a:srgbClr val="3E5AA8"/>
                </a:solidFill>
              </a:rPr>
              <a:t>July 2018</a:t>
            </a:r>
            <a:endParaRPr lang="en-GB" dirty="0">
              <a:solidFill>
                <a:srgbClr val="3E5AA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level Design Documentation </a:t>
            </a:r>
            <a:endParaRPr lang="en-GB" dirty="0"/>
          </a:p>
        </p:txBody>
      </p:sp>
      <p:sp>
        <p:nvSpPr>
          <p:cNvPr id="3" name="Content Placeholder 2"/>
          <p:cNvSpPr>
            <a:spLocks noGrp="1"/>
          </p:cNvSpPr>
          <p:nvPr>
            <p:ph idx="1"/>
          </p:nvPr>
        </p:nvSpPr>
        <p:spPr/>
        <p:txBody>
          <a:bodyPr/>
          <a:lstStyle/>
          <a:p>
            <a:r>
              <a:rPr lang="en-GB" dirty="0" smtClean="0"/>
              <a:t>For each solution option the high level design impacts document will be completed, this will give a view of:</a:t>
            </a:r>
          </a:p>
          <a:p>
            <a:pPr lvl="1"/>
            <a:r>
              <a:rPr lang="en-GB" dirty="0" smtClean="0"/>
              <a:t>The systems impacts and complexity level</a:t>
            </a:r>
          </a:p>
          <a:p>
            <a:pPr lvl="1"/>
            <a:r>
              <a:rPr lang="en-GB" dirty="0" smtClean="0"/>
              <a:t>The high level cost of the change</a:t>
            </a:r>
          </a:p>
          <a:p>
            <a:pPr lvl="1"/>
            <a:r>
              <a:rPr lang="en-GB" dirty="0" smtClean="0"/>
              <a:t>Estimated delivery time scales</a:t>
            </a:r>
          </a:p>
          <a:p>
            <a:r>
              <a:rPr lang="en-GB" dirty="0" smtClean="0"/>
              <a:t>The information will supplied out during solution review for reps</a:t>
            </a:r>
          </a:p>
          <a:p>
            <a:pPr lvl="1"/>
            <a:endParaRPr lang="en-GB" dirty="0"/>
          </a:p>
          <a:p>
            <a:pPr lvl="1"/>
            <a:endParaRPr lang="en-GB"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562335893"/>
              </p:ext>
            </p:extLst>
          </p:nvPr>
        </p:nvGraphicFramePr>
        <p:xfrm>
          <a:off x="683568" y="3814763"/>
          <a:ext cx="914400" cy="771525"/>
        </p:xfrm>
        <a:graphic>
          <a:graphicData uri="http://schemas.openxmlformats.org/presentationml/2006/ole">
            <mc:AlternateContent xmlns:mc="http://schemas.openxmlformats.org/markup-compatibility/2006">
              <mc:Choice xmlns:v="urn:schemas-microsoft-com:vml" Requires="v">
                <p:oleObj spid="_x0000_s10265"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683568" y="381476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6961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Packs</a:t>
            </a:r>
            <a:endParaRPr lang="en-GB" dirty="0"/>
          </a:p>
        </p:txBody>
      </p:sp>
      <p:sp>
        <p:nvSpPr>
          <p:cNvPr id="3" name="Content Placeholder 2"/>
          <p:cNvSpPr>
            <a:spLocks noGrp="1"/>
          </p:cNvSpPr>
          <p:nvPr>
            <p:ph idx="1"/>
          </p:nvPr>
        </p:nvSpPr>
        <p:spPr/>
        <p:txBody>
          <a:bodyPr/>
          <a:lstStyle/>
          <a:p>
            <a:r>
              <a:rPr lang="en-GB" dirty="0" smtClean="0"/>
              <a:t>Issued each Friday following Change Management Committee</a:t>
            </a:r>
          </a:p>
          <a:p>
            <a:r>
              <a:rPr lang="en-GB" dirty="0" smtClean="0"/>
              <a:t>Can issue extraordinary packs if required; normally this will be requested at ChMC</a:t>
            </a:r>
          </a:p>
          <a:p>
            <a:r>
              <a:rPr lang="en-GB" dirty="0" err="1" smtClean="0">
                <a:solidFill>
                  <a:schemeClr val="accent1"/>
                </a:solidFill>
              </a:rPr>
              <a:t>Xoserve</a:t>
            </a:r>
            <a:r>
              <a:rPr lang="en-GB" dirty="0" smtClean="0">
                <a:solidFill>
                  <a:schemeClr val="accent1"/>
                </a:solidFill>
              </a:rPr>
              <a:t> will only be required to respond to design consultation. Review comments will be supplied to Change Managers (if confirmed can be published) to provide a wider view and aid in voting matters on if a change should progress</a:t>
            </a:r>
            <a:endParaRPr lang="en-GB" dirty="0">
              <a:solidFill>
                <a:schemeClr val="accent1"/>
              </a:solidFill>
            </a:endParaRPr>
          </a:p>
        </p:txBody>
      </p:sp>
    </p:spTree>
    <p:extLst>
      <p:ext uri="{BB962C8B-B14F-4D97-AF65-F5344CB8AC3E}">
        <p14:creationId xmlns:p14="http://schemas.microsoft.com/office/powerpoint/2010/main" val="335665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Release Circular	</a:t>
            </a:r>
            <a:endParaRPr lang="en-GB" dirty="0"/>
          </a:p>
        </p:txBody>
      </p:sp>
      <p:sp>
        <p:nvSpPr>
          <p:cNvPr id="3" name="Content Placeholder 2"/>
          <p:cNvSpPr>
            <a:spLocks noGrp="1"/>
          </p:cNvSpPr>
          <p:nvPr>
            <p:ph idx="1"/>
          </p:nvPr>
        </p:nvSpPr>
        <p:spPr/>
        <p:txBody>
          <a:bodyPr/>
          <a:lstStyle/>
          <a:p>
            <a:r>
              <a:rPr lang="en-GB" dirty="0" smtClean="0"/>
              <a:t>Each Release will have a Change reference number and a release circular document to support the release (rather than a CP template as per current process.</a:t>
            </a:r>
          </a:p>
          <a:p>
            <a:endParaRPr lang="en-GB" dirty="0"/>
          </a:p>
          <a:p>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1192257888"/>
              </p:ext>
            </p:extLst>
          </p:nvPr>
        </p:nvGraphicFramePr>
        <p:xfrm>
          <a:off x="539552" y="2657475"/>
          <a:ext cx="914400" cy="771525"/>
        </p:xfrm>
        <a:graphic>
          <a:graphicData uri="http://schemas.openxmlformats.org/presentationml/2006/ole">
            <mc:AlternateContent xmlns:mc="http://schemas.openxmlformats.org/markup-compatibility/2006">
              <mc:Choice xmlns:v="urn:schemas-microsoft-com:vml" Requires="v">
                <p:oleObj spid="_x0000_s2094"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539552" y="2657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25268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ROM process</a:t>
            </a:r>
            <a:endParaRPr lang="en-GB" dirty="0"/>
          </a:p>
        </p:txBody>
      </p:sp>
      <p:sp>
        <p:nvSpPr>
          <p:cNvPr id="3" name="Content Placeholder 2"/>
          <p:cNvSpPr>
            <a:spLocks noGrp="1"/>
          </p:cNvSpPr>
          <p:nvPr>
            <p:ph idx="1"/>
          </p:nvPr>
        </p:nvSpPr>
        <p:spPr/>
        <p:txBody>
          <a:bodyPr/>
          <a:lstStyle/>
          <a:p>
            <a:r>
              <a:rPr lang="en-GB" dirty="0" smtClean="0"/>
              <a:t>A standalone process (will not be raising a CP to get a ROM)</a:t>
            </a:r>
          </a:p>
          <a:p>
            <a:r>
              <a:rPr lang="en-GB" dirty="0" smtClean="0"/>
              <a:t>Following receipt of request for a ROM</a:t>
            </a:r>
          </a:p>
          <a:p>
            <a:pPr lvl="1"/>
            <a:r>
              <a:rPr lang="en-GB" dirty="0" smtClean="0"/>
              <a:t>The request will be logged</a:t>
            </a:r>
          </a:p>
          <a:p>
            <a:pPr lvl="1"/>
            <a:r>
              <a:rPr lang="en-GB" dirty="0" smtClean="0"/>
              <a:t>The ROM produced</a:t>
            </a:r>
          </a:p>
          <a:p>
            <a:pPr lvl="1"/>
            <a:r>
              <a:rPr lang="en-GB" dirty="0" smtClean="0"/>
              <a:t>On delivery of the ROM the request will be closed on the Change Register</a:t>
            </a:r>
          </a:p>
          <a:p>
            <a:pPr lvl="1"/>
            <a:r>
              <a:rPr lang="en-GB" dirty="0" smtClean="0"/>
              <a:t>A CP will be required to be raised at the appropriate time if the ‘idea’ is required to be progressed</a:t>
            </a:r>
          </a:p>
          <a:p>
            <a:pPr marL="457200" lvl="1" indent="0">
              <a:buNone/>
            </a:pP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699413205"/>
              </p:ext>
            </p:extLst>
          </p:nvPr>
        </p:nvGraphicFramePr>
        <p:xfrm>
          <a:off x="827584" y="4437112"/>
          <a:ext cx="914400" cy="771525"/>
        </p:xfrm>
        <a:graphic>
          <a:graphicData uri="http://schemas.openxmlformats.org/presentationml/2006/ole">
            <mc:AlternateContent xmlns:mc="http://schemas.openxmlformats.org/markup-compatibility/2006">
              <mc:Choice xmlns:v="urn:schemas-microsoft-com:vml" Requires="v">
                <p:oleObj spid="_x0000_s823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827584" y="44371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0118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Register</a:t>
            </a:r>
            <a:endParaRPr lang="en-GB" dirty="0"/>
          </a:p>
        </p:txBody>
      </p:sp>
      <p:sp>
        <p:nvSpPr>
          <p:cNvPr id="3" name="Content Placeholder 2"/>
          <p:cNvSpPr>
            <a:spLocks noGrp="1"/>
          </p:cNvSpPr>
          <p:nvPr>
            <p:ph idx="1"/>
          </p:nvPr>
        </p:nvSpPr>
        <p:spPr/>
        <p:txBody>
          <a:bodyPr/>
          <a:lstStyle/>
          <a:p>
            <a:endParaRPr lang="en-GB" dirty="0" smtClean="0"/>
          </a:p>
          <a:p>
            <a:r>
              <a:rPr lang="en-GB" dirty="0" smtClean="0"/>
              <a:t>New s</a:t>
            </a:r>
            <a:r>
              <a:rPr lang="en-GB" dirty="0" smtClean="0"/>
              <a:t>tatus aligned </a:t>
            </a:r>
            <a:r>
              <a:rPr lang="en-GB" dirty="0" smtClean="0"/>
              <a:t>to CP </a:t>
            </a:r>
            <a:r>
              <a:rPr lang="en-GB" dirty="0" smtClean="0"/>
              <a:t>form </a:t>
            </a:r>
            <a:endParaRPr lang="en-GB" dirty="0" smtClean="0"/>
          </a:p>
          <a:p>
            <a:endParaRPr lang="en-GB" dirty="0" smtClean="0"/>
          </a:p>
          <a:p>
            <a:r>
              <a:rPr lang="en-GB" dirty="0" smtClean="0"/>
              <a:t>All change information supplied will be an extract of the change register i.e. for future release purposes </a:t>
            </a:r>
          </a:p>
          <a:p>
            <a:endParaRPr lang="en-GB" dirty="0" smtClean="0"/>
          </a:p>
          <a:p>
            <a:r>
              <a:rPr lang="en-GB" dirty="0" smtClean="0"/>
              <a:t>June </a:t>
            </a:r>
            <a:r>
              <a:rPr lang="en-GB" dirty="0" smtClean="0"/>
              <a:t>19 release </a:t>
            </a:r>
            <a:r>
              <a:rPr lang="en-GB" dirty="0" smtClean="0"/>
              <a:t>butto</a:t>
            </a:r>
            <a:r>
              <a:rPr lang="en-GB" dirty="0" smtClean="0"/>
              <a:t>n added</a:t>
            </a:r>
            <a:endParaRPr lang="en-GB" dirty="0" smtClean="0"/>
          </a:p>
          <a:p>
            <a:endParaRPr lang="en-GB" dirty="0"/>
          </a:p>
        </p:txBody>
      </p:sp>
    </p:spTree>
    <p:extLst>
      <p:ext uri="{BB962C8B-B14F-4D97-AF65-F5344CB8AC3E}">
        <p14:creationId xmlns:p14="http://schemas.microsoft.com/office/powerpoint/2010/main" val="395328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5425" y="0"/>
            <a:ext cx="8688388" cy="908049"/>
          </a:xfrm>
        </p:spPr>
        <p:txBody>
          <a:bodyPr/>
          <a:lstStyle/>
          <a:p>
            <a:r>
              <a:rPr lang="en-GB" dirty="0"/>
              <a:t>What change is delivered in Minor release?</a:t>
            </a:r>
          </a:p>
        </p:txBody>
      </p:sp>
      <p:sp>
        <p:nvSpPr>
          <p:cNvPr id="6147" name="Content Placeholder 2"/>
          <p:cNvSpPr>
            <a:spLocks noGrp="1"/>
          </p:cNvSpPr>
          <p:nvPr>
            <p:ph idx="1"/>
          </p:nvPr>
        </p:nvSpPr>
        <p:spPr>
          <a:xfrm>
            <a:off x="228600" y="908051"/>
            <a:ext cx="8686800" cy="4608513"/>
          </a:xfrm>
        </p:spPr>
        <p:txBody>
          <a:bodyPr/>
          <a:lstStyle/>
          <a:p>
            <a:r>
              <a:rPr lang="en-GB" dirty="0" err="1"/>
              <a:t>Xoserve</a:t>
            </a:r>
            <a:r>
              <a:rPr lang="en-GB" dirty="0"/>
              <a:t> </a:t>
            </a:r>
            <a:r>
              <a:rPr lang="en-GB" dirty="0" smtClean="0"/>
              <a:t>Internal impacting change </a:t>
            </a:r>
            <a:endParaRPr lang="en-GB" dirty="0"/>
          </a:p>
          <a:p>
            <a:r>
              <a:rPr lang="en-GB" dirty="0"/>
              <a:t>Non systems impacting change for any Customers</a:t>
            </a:r>
          </a:p>
          <a:p>
            <a:r>
              <a:rPr lang="en-GB" dirty="0"/>
              <a:t>Documentation </a:t>
            </a:r>
            <a:r>
              <a:rPr lang="en-GB" dirty="0" smtClean="0"/>
              <a:t>only changes i.e. descriptions</a:t>
            </a:r>
            <a:endParaRPr lang="en-GB" dirty="0"/>
          </a:p>
          <a:p>
            <a:r>
              <a:rPr lang="en-GB" dirty="0"/>
              <a:t>New reporting / reporting changes that are not delivered through automated processes i.e. </a:t>
            </a:r>
            <a:r>
              <a:rPr lang="en-GB" dirty="0" smtClean="0"/>
              <a:t>IX</a:t>
            </a:r>
          </a:p>
          <a:p>
            <a:r>
              <a:rPr lang="en-GB" dirty="0" smtClean="0"/>
              <a:t>API based solutions </a:t>
            </a:r>
            <a:endParaRPr lang="en-GB" dirty="0"/>
          </a:p>
          <a:p>
            <a:endParaRPr lang="en-GB" dirty="0"/>
          </a:p>
          <a:p>
            <a:pPr marL="0" indent="0">
              <a:buNone/>
            </a:pPr>
            <a:r>
              <a:rPr lang="en-GB" dirty="0"/>
              <a:t>The proposer or DSG can recommend the change is delivered via a minor release but the final decision would be with </a:t>
            </a:r>
            <a:r>
              <a:rPr lang="en-GB" dirty="0" err="1" smtClean="0"/>
              <a:t>ChMC</a:t>
            </a:r>
            <a:r>
              <a:rPr lang="en-GB" dirty="0" smtClean="0"/>
              <a:t> (section on the CP to state major (and mm/</a:t>
            </a:r>
            <a:r>
              <a:rPr lang="en-GB" dirty="0" err="1" smtClean="0"/>
              <a:t>yyyy</a:t>
            </a:r>
            <a:r>
              <a:rPr lang="en-GB" dirty="0" smtClean="0"/>
              <a:t>) or Minor release)</a:t>
            </a:r>
            <a:endParaRPr lang="en-GB" dirty="0"/>
          </a:p>
        </p:txBody>
      </p:sp>
    </p:spTree>
    <p:extLst>
      <p:ext uri="{BB962C8B-B14F-4D97-AF65-F5344CB8AC3E}">
        <p14:creationId xmlns:p14="http://schemas.microsoft.com/office/powerpoint/2010/main" val="333619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5425" y="0"/>
            <a:ext cx="8688388" cy="908049"/>
          </a:xfrm>
        </p:spPr>
        <p:txBody>
          <a:bodyPr/>
          <a:lstStyle/>
          <a:p>
            <a:r>
              <a:rPr lang="en-GB" dirty="0"/>
              <a:t>What change is delivered in Major release?</a:t>
            </a:r>
          </a:p>
        </p:txBody>
      </p:sp>
      <p:sp>
        <p:nvSpPr>
          <p:cNvPr id="6147" name="Content Placeholder 2"/>
          <p:cNvSpPr>
            <a:spLocks noGrp="1"/>
          </p:cNvSpPr>
          <p:nvPr>
            <p:ph idx="1"/>
          </p:nvPr>
        </p:nvSpPr>
        <p:spPr>
          <a:xfrm>
            <a:off x="228600" y="908051"/>
            <a:ext cx="8686800" cy="4608513"/>
          </a:xfrm>
        </p:spPr>
        <p:txBody>
          <a:bodyPr/>
          <a:lstStyle/>
          <a:p>
            <a:r>
              <a:rPr lang="en-GB" dirty="0"/>
              <a:t>Changes to interfaces to customers</a:t>
            </a:r>
          </a:p>
          <a:p>
            <a:r>
              <a:rPr lang="en-GB" dirty="0"/>
              <a:t>Requires installation or modification of hardware of software for any customer</a:t>
            </a:r>
          </a:p>
          <a:p>
            <a:r>
              <a:rPr lang="en-GB" dirty="0"/>
              <a:t>Changes to format of any UK Link Communications</a:t>
            </a:r>
          </a:p>
          <a:p>
            <a:pPr lvl="1"/>
            <a:r>
              <a:rPr lang="en-GB" dirty="0"/>
              <a:t>File Format changes including addition of allowable values</a:t>
            </a:r>
          </a:p>
          <a:p>
            <a:r>
              <a:rPr lang="en-GB" dirty="0"/>
              <a:t>Anything </a:t>
            </a:r>
            <a:r>
              <a:rPr lang="en-GB" dirty="0" err="1"/>
              <a:t>ChMC</a:t>
            </a:r>
            <a:r>
              <a:rPr lang="en-GB" dirty="0"/>
              <a:t> determines </a:t>
            </a:r>
            <a:r>
              <a:rPr lang="en-GB" dirty="0" smtClean="0"/>
              <a:t>as requiring delivery via major release </a:t>
            </a:r>
            <a:r>
              <a:rPr lang="en-GB" dirty="0"/>
              <a:t>rather than minor release</a:t>
            </a:r>
          </a:p>
          <a:p>
            <a:pPr lvl="1"/>
            <a:endParaRPr lang="en-GB" dirty="0"/>
          </a:p>
          <a:p>
            <a:pPr lvl="1"/>
            <a:endParaRPr lang="en-GB" dirty="0"/>
          </a:p>
        </p:txBody>
      </p:sp>
    </p:spTree>
    <p:extLst>
      <p:ext uri="{BB962C8B-B14F-4D97-AF65-F5344CB8AC3E}">
        <p14:creationId xmlns:p14="http://schemas.microsoft.com/office/powerpoint/2010/main" val="309056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in Progress</a:t>
            </a:r>
            <a:endParaRPr lang="en-GB" dirty="0"/>
          </a:p>
        </p:txBody>
      </p:sp>
      <p:sp>
        <p:nvSpPr>
          <p:cNvPr id="3" name="Content Placeholder 2"/>
          <p:cNvSpPr>
            <a:spLocks noGrp="1"/>
          </p:cNvSpPr>
          <p:nvPr>
            <p:ph idx="1"/>
          </p:nvPr>
        </p:nvSpPr>
        <p:spPr/>
        <p:txBody>
          <a:bodyPr/>
          <a:lstStyle/>
          <a:p>
            <a:r>
              <a:rPr lang="en-GB" dirty="0" smtClean="0"/>
              <a:t>Extract of change register to provide high level view of Change Proposals, status of the proposal and next stage</a:t>
            </a:r>
          </a:p>
          <a:p>
            <a:r>
              <a:rPr lang="en-GB" dirty="0" smtClean="0"/>
              <a:t>Xoserve to publish Change Proposals on Xoserve.com so all change information in one single place (a link to the information will be published on Joint Office website).</a:t>
            </a:r>
          </a:p>
          <a:p>
            <a:r>
              <a:rPr lang="en-GB" dirty="0" smtClean="0"/>
              <a:t>Create a guidance document on raising a change proposal and the process for change</a:t>
            </a:r>
          </a:p>
          <a:p>
            <a:r>
              <a:rPr lang="en-GB" dirty="0" smtClean="0"/>
              <a:t>Ongoing review of forms to ensure fit for purpose</a:t>
            </a:r>
          </a:p>
          <a:p>
            <a:r>
              <a:rPr lang="en-GB" dirty="0" smtClean="0"/>
              <a:t>Full review of DSC Change Management Procedures assess against new processes and assess if changes are required.</a:t>
            </a:r>
            <a:endParaRPr lang="en-GB" dirty="0"/>
          </a:p>
        </p:txBody>
      </p:sp>
    </p:spTree>
    <p:extLst>
      <p:ext uri="{BB962C8B-B14F-4D97-AF65-F5344CB8AC3E}">
        <p14:creationId xmlns:p14="http://schemas.microsoft.com/office/powerpoint/2010/main" val="40705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Scope of change to Change Committee</a:t>
            </a:r>
          </a:p>
          <a:p>
            <a:r>
              <a:rPr lang="en-GB" dirty="0" smtClean="0"/>
              <a:t>Change Proposal process map</a:t>
            </a:r>
          </a:p>
          <a:p>
            <a:r>
              <a:rPr lang="en-GB" dirty="0" smtClean="0"/>
              <a:t>Change Proposal templates</a:t>
            </a:r>
          </a:p>
          <a:p>
            <a:r>
              <a:rPr lang="en-GB" dirty="0" smtClean="0"/>
              <a:t>EQR/BER/CCR templates</a:t>
            </a:r>
          </a:p>
          <a:p>
            <a:r>
              <a:rPr lang="en-GB" dirty="0" smtClean="0"/>
              <a:t>Rom Form and Process</a:t>
            </a:r>
          </a:p>
          <a:p>
            <a:r>
              <a:rPr lang="en-GB" dirty="0" smtClean="0"/>
              <a:t>Change Pack </a:t>
            </a:r>
          </a:p>
          <a:p>
            <a:r>
              <a:rPr lang="en-GB" dirty="0" smtClean="0"/>
              <a:t>High level Design documentation</a:t>
            </a:r>
          </a:p>
          <a:p>
            <a:r>
              <a:rPr lang="en-GB" dirty="0" smtClean="0"/>
              <a:t>Change register</a:t>
            </a:r>
          </a:p>
          <a:p>
            <a:r>
              <a:rPr lang="en-GB" dirty="0" smtClean="0"/>
              <a:t>Publication of Change Proposal’s</a:t>
            </a:r>
          </a:p>
          <a:p>
            <a:r>
              <a:rPr lang="en-GB" dirty="0" smtClean="0"/>
              <a:t>DSG terms of reference review</a:t>
            </a:r>
          </a:p>
          <a:p>
            <a:endParaRPr lang="en-GB" dirty="0" smtClean="0"/>
          </a:p>
          <a:p>
            <a:endParaRPr lang="en-GB" dirty="0"/>
          </a:p>
        </p:txBody>
      </p:sp>
    </p:spTree>
    <p:extLst>
      <p:ext uri="{BB962C8B-B14F-4D97-AF65-F5344CB8AC3E}">
        <p14:creationId xmlns:p14="http://schemas.microsoft.com/office/powerpoint/2010/main" val="177415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Scope of Changes to be tabled at Change Committee meetings </a:t>
            </a:r>
            <a:endParaRPr lang="en-GB" sz="2400" dirty="0"/>
          </a:p>
        </p:txBody>
      </p:sp>
      <p:sp>
        <p:nvSpPr>
          <p:cNvPr id="3" name="Content Placeholder 2"/>
          <p:cNvSpPr>
            <a:spLocks noGrp="1"/>
          </p:cNvSpPr>
          <p:nvPr>
            <p:ph idx="1"/>
          </p:nvPr>
        </p:nvSpPr>
        <p:spPr/>
        <p:txBody>
          <a:bodyPr/>
          <a:lstStyle/>
          <a:p>
            <a:endParaRPr lang="en-GB" dirty="0" smtClean="0"/>
          </a:p>
          <a:p>
            <a:r>
              <a:rPr lang="en-GB" dirty="0" smtClean="0"/>
              <a:t>All Change Proposals raised by Shipper/DN/NTS/IGT</a:t>
            </a:r>
          </a:p>
          <a:p>
            <a:r>
              <a:rPr lang="en-GB" dirty="0" smtClean="0"/>
              <a:t>Any change raised by Xoserve, that has an external consequential impact, for information </a:t>
            </a:r>
          </a:p>
          <a:p>
            <a:pPr lvl="1"/>
            <a:r>
              <a:rPr lang="en-GB" dirty="0" smtClean="0"/>
              <a:t>Pass to DSG to work up suitable solution</a:t>
            </a:r>
          </a:p>
          <a:p>
            <a:r>
              <a:rPr lang="en-GB" dirty="0" smtClean="0"/>
              <a:t>Changes to Service lines (information and to approve no requirement for EQR/BER, </a:t>
            </a:r>
            <a:r>
              <a:rPr lang="en-GB" dirty="0" err="1" smtClean="0"/>
              <a:t>CoMC</a:t>
            </a:r>
            <a:r>
              <a:rPr lang="en-GB" dirty="0" smtClean="0"/>
              <a:t> approve the service line change)</a:t>
            </a:r>
          </a:p>
          <a:p>
            <a:pPr marL="0" indent="0">
              <a:buNone/>
            </a:pPr>
            <a:endParaRPr lang="en-GB" dirty="0" smtClean="0"/>
          </a:p>
        </p:txBody>
      </p:sp>
    </p:spTree>
    <p:extLst>
      <p:ext uri="{BB962C8B-B14F-4D97-AF65-F5344CB8AC3E}">
        <p14:creationId xmlns:p14="http://schemas.microsoft.com/office/powerpoint/2010/main" val="44509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proposal process map</a:t>
            </a:r>
            <a:endParaRPr lang="en-GB" dirty="0"/>
          </a:p>
        </p:txBody>
      </p:sp>
      <p:sp>
        <p:nvSpPr>
          <p:cNvPr id="3" name="Content Placeholder 2"/>
          <p:cNvSpPr>
            <a:spLocks noGrp="1"/>
          </p:cNvSpPr>
          <p:nvPr>
            <p:ph idx="1"/>
          </p:nvPr>
        </p:nvSpPr>
        <p:spPr/>
        <p:txBody>
          <a:bodyPr/>
          <a:lstStyle/>
          <a:p>
            <a:r>
              <a:rPr lang="en-GB" dirty="0" smtClean="0"/>
              <a:t>Maps the process through the capture phase up to approval of the CP into delivery (could be data, minor or major release)</a:t>
            </a:r>
            <a:endParaRPr lang="en-GB"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1435655153"/>
              </p:ext>
            </p:extLst>
          </p:nvPr>
        </p:nvGraphicFramePr>
        <p:xfrm>
          <a:off x="4114800" y="2825750"/>
          <a:ext cx="914400" cy="771525"/>
        </p:xfrm>
        <a:graphic>
          <a:graphicData uri="http://schemas.openxmlformats.org/presentationml/2006/ole">
            <mc:AlternateContent xmlns:mc="http://schemas.openxmlformats.org/markup-compatibility/2006">
              <mc:Choice xmlns:v="urn:schemas-microsoft-com:vml" Requires="v">
                <p:oleObj spid="_x0000_s7208" name="Packager Shell Object" showAsIcon="1" r:id="rId3" imgW="914400" imgH="771480" progId="Package">
                  <p:embed/>
                </p:oleObj>
              </mc:Choice>
              <mc:Fallback>
                <p:oleObj name="Packager Shell Object" showAsIcon="1" r:id="rId3" imgW="914400" imgH="771480" progId="Package">
                  <p:embed/>
                  <p:pic>
                    <p:nvPicPr>
                      <p:cNvPr id="0" name="Content Placeholder 3"/>
                      <p:cNvPicPr>
                        <a:picLocks noGrp="1" noChangeAspect="1" noChangeArrowheads="1"/>
                      </p:cNvPicPr>
                      <p:nvPr/>
                    </p:nvPicPr>
                    <p:blipFill>
                      <a:blip r:embed="rId4"/>
                      <a:srcRect/>
                      <a:stretch>
                        <a:fillRect/>
                      </a:stretch>
                    </p:blipFill>
                    <p:spPr bwMode="auto">
                      <a:xfrm>
                        <a:off x="4114800" y="282575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8437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Proposal Templates</a:t>
            </a:r>
            <a:endParaRPr lang="en-GB" dirty="0"/>
          </a:p>
        </p:txBody>
      </p:sp>
      <p:sp>
        <p:nvSpPr>
          <p:cNvPr id="3" name="Content Placeholder 2"/>
          <p:cNvSpPr>
            <a:spLocks noGrp="1"/>
          </p:cNvSpPr>
          <p:nvPr>
            <p:ph idx="1"/>
          </p:nvPr>
        </p:nvSpPr>
        <p:spPr/>
        <p:txBody>
          <a:bodyPr/>
          <a:lstStyle/>
          <a:p>
            <a:pPr lvl="1"/>
            <a:r>
              <a:rPr lang="en-GB" dirty="0" smtClean="0"/>
              <a:t>Templates simplified</a:t>
            </a:r>
          </a:p>
          <a:p>
            <a:pPr lvl="1"/>
            <a:r>
              <a:rPr lang="en-GB" dirty="0" smtClean="0"/>
              <a:t>The  change proposal template will build as it progresses through the change cycle i.e. will append review outcomes to the CP and EQR/BER/CCR as they are produced</a:t>
            </a:r>
          </a:p>
          <a:p>
            <a:pPr lvl="1"/>
            <a:r>
              <a:rPr lang="en-GB" dirty="0" smtClean="0"/>
              <a:t>Version control on the CP with a history of updates provided in the </a:t>
            </a:r>
            <a:r>
              <a:rPr lang="en-GB" dirty="0" smtClean="0"/>
              <a:t>document</a:t>
            </a:r>
          </a:p>
          <a:p>
            <a:pPr lvl="1"/>
            <a:r>
              <a:rPr lang="en-GB" dirty="0"/>
              <a:t>Change proposal		EQR		BER		CCR</a:t>
            </a:r>
          </a:p>
          <a:p>
            <a:pPr lvl="1"/>
            <a:endParaRPr lang="en-GB" dirty="0" smtClean="0"/>
          </a:p>
          <a:p>
            <a:pPr lvl="1"/>
            <a:endParaRPr lang="en-GB" dirty="0"/>
          </a:p>
          <a:p>
            <a:pPr marL="457200" lvl="1" indent="0">
              <a:buNone/>
            </a:pPr>
            <a:endParaRPr lang="en-GB" dirty="0"/>
          </a:p>
          <a:p>
            <a:pPr lvl="1"/>
            <a:r>
              <a:rPr lang="en-GB" dirty="0" smtClean="0"/>
              <a:t>The Change proposal document shows all appendices that will be added to change proposal (dependant on the process on the CP follows) as it progresses through capture phase.</a:t>
            </a:r>
          </a:p>
          <a:p>
            <a:pPr lvl="2"/>
            <a:r>
              <a:rPr lang="en-GB" dirty="0" smtClean="0"/>
              <a:t>Appendix 1 is completed internally by </a:t>
            </a:r>
            <a:r>
              <a:rPr lang="en-GB" dirty="0" err="1" smtClean="0"/>
              <a:t>Xoserve</a:t>
            </a:r>
            <a:r>
              <a:rPr lang="en-GB" dirty="0" smtClean="0"/>
              <a:t> with</a:t>
            </a:r>
            <a:r>
              <a:rPr lang="en-GB" dirty="0" smtClean="0"/>
              <a:t> the output reviewed and ratified with DSG – this provides the priority score</a:t>
            </a:r>
            <a:endParaRPr lang="en-GB"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1576859469"/>
              </p:ext>
            </p:extLst>
          </p:nvPr>
        </p:nvGraphicFramePr>
        <p:xfrm>
          <a:off x="7369931" y="3284984"/>
          <a:ext cx="914400" cy="771525"/>
        </p:xfrm>
        <a:graphic>
          <a:graphicData uri="http://schemas.openxmlformats.org/presentationml/2006/ole">
            <mc:AlternateContent xmlns:mc="http://schemas.openxmlformats.org/markup-compatibility/2006">
              <mc:Choice xmlns:v="urn:schemas-microsoft-com:vml" Requires="v">
                <p:oleObj spid="_x0000_s9330" name="Document" showAsIcon="1" r:id="rId3" imgW="914400" imgH="771480" progId="Word.Document.12">
                  <p:embed/>
                </p:oleObj>
              </mc:Choice>
              <mc:Fallback>
                <p:oleObj name="Document" showAsIcon="1" r:id="rId3" imgW="914400" imgH="771480" progId="Word.Document.12">
                  <p:embed/>
                  <p:pic>
                    <p:nvPicPr>
                      <p:cNvPr id="0" name="Object 6"/>
                      <p:cNvPicPr>
                        <a:picLocks noChangeAspect="1" noChangeArrowheads="1"/>
                      </p:cNvPicPr>
                      <p:nvPr/>
                    </p:nvPicPr>
                    <p:blipFill>
                      <a:blip r:embed="rId4"/>
                      <a:srcRect/>
                      <a:stretch>
                        <a:fillRect/>
                      </a:stretch>
                    </p:blipFill>
                    <p:spPr bwMode="auto">
                      <a:xfrm>
                        <a:off x="7369931" y="3284984"/>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6588373"/>
              </p:ext>
            </p:extLst>
          </p:nvPr>
        </p:nvGraphicFramePr>
        <p:xfrm>
          <a:off x="5503557" y="3284984"/>
          <a:ext cx="914400" cy="771525"/>
        </p:xfrm>
        <a:graphic>
          <a:graphicData uri="http://schemas.openxmlformats.org/presentationml/2006/ole">
            <mc:AlternateContent xmlns:mc="http://schemas.openxmlformats.org/markup-compatibility/2006">
              <mc:Choice xmlns:v="urn:schemas-microsoft-com:vml" Requires="v">
                <p:oleObj spid="_x0000_s9331" name="Document" showAsIcon="1" r:id="rId5" imgW="914400" imgH="771480" progId="Word.Document.12">
                  <p:embed/>
                </p:oleObj>
              </mc:Choice>
              <mc:Fallback>
                <p:oleObj name="Document" showAsIcon="1" r:id="rId5" imgW="914400" imgH="771480" progId="Word.Document.12">
                  <p:embed/>
                  <p:pic>
                    <p:nvPicPr>
                      <p:cNvPr id="0" name="Object 5"/>
                      <p:cNvPicPr>
                        <a:picLocks noChangeAspect="1" noChangeArrowheads="1"/>
                      </p:cNvPicPr>
                      <p:nvPr/>
                    </p:nvPicPr>
                    <p:blipFill>
                      <a:blip r:embed="rId6"/>
                      <a:srcRect/>
                      <a:stretch>
                        <a:fillRect/>
                      </a:stretch>
                    </p:blipFill>
                    <p:spPr bwMode="auto">
                      <a:xfrm>
                        <a:off x="5503557" y="3284984"/>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03244926"/>
              </p:ext>
            </p:extLst>
          </p:nvPr>
        </p:nvGraphicFramePr>
        <p:xfrm>
          <a:off x="3707904" y="3284984"/>
          <a:ext cx="914400" cy="771525"/>
        </p:xfrm>
        <a:graphic>
          <a:graphicData uri="http://schemas.openxmlformats.org/presentationml/2006/ole">
            <mc:AlternateContent xmlns:mc="http://schemas.openxmlformats.org/markup-compatibility/2006">
              <mc:Choice xmlns:v="urn:schemas-microsoft-com:vml" Requires="v">
                <p:oleObj spid="_x0000_s9332" name="Document" showAsIcon="1" r:id="rId7" imgW="914400" imgH="771480" progId="Word.Document.12">
                  <p:embed/>
                </p:oleObj>
              </mc:Choice>
              <mc:Fallback>
                <p:oleObj name="Document" showAsIcon="1" r:id="rId7" imgW="914400" imgH="771480" progId="Word.Document.12">
                  <p:embed/>
                  <p:pic>
                    <p:nvPicPr>
                      <p:cNvPr id="0" name=""/>
                      <p:cNvPicPr/>
                      <p:nvPr/>
                    </p:nvPicPr>
                    <p:blipFill>
                      <a:blip r:embed="rId8"/>
                      <a:stretch>
                        <a:fillRect/>
                      </a:stretch>
                    </p:blipFill>
                    <p:spPr>
                      <a:xfrm>
                        <a:off x="3707904" y="3284984"/>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3996386"/>
              </p:ext>
            </p:extLst>
          </p:nvPr>
        </p:nvGraphicFramePr>
        <p:xfrm>
          <a:off x="1475656" y="3270060"/>
          <a:ext cx="914400" cy="771525"/>
        </p:xfrm>
        <a:graphic>
          <a:graphicData uri="http://schemas.openxmlformats.org/presentationml/2006/ole">
            <mc:AlternateContent xmlns:mc="http://schemas.openxmlformats.org/markup-compatibility/2006">
              <mc:Choice xmlns:v="urn:schemas-microsoft-com:vml" Requires="v">
                <p:oleObj spid="_x0000_s9333" name="Document" showAsIcon="1" r:id="rId9" imgW="914400" imgH="771480" progId="Word.Document.12">
                  <p:embed/>
                </p:oleObj>
              </mc:Choice>
              <mc:Fallback>
                <p:oleObj name="Document" showAsIcon="1" r:id="rId9" imgW="914400" imgH="771480" progId="Word.Document.12">
                  <p:embed/>
                  <p:pic>
                    <p:nvPicPr>
                      <p:cNvPr id="0" name=""/>
                      <p:cNvPicPr/>
                      <p:nvPr/>
                    </p:nvPicPr>
                    <p:blipFill>
                      <a:blip r:embed="rId10"/>
                      <a:stretch>
                        <a:fillRect/>
                      </a:stretch>
                    </p:blipFill>
                    <p:spPr>
                      <a:xfrm>
                        <a:off x="1475656" y="327006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1023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EQR, BER and CCR Forms</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In most cases would only expect an EQR for major releases  not required for change delivered:</a:t>
            </a:r>
          </a:p>
          <a:p>
            <a:pPr lvl="1"/>
            <a:r>
              <a:rPr lang="en-GB" dirty="0" smtClean="0"/>
              <a:t>Via minor release</a:t>
            </a:r>
          </a:p>
          <a:p>
            <a:pPr lvl="1"/>
            <a:r>
              <a:rPr lang="en-GB" dirty="0" smtClean="0"/>
              <a:t>Via data office</a:t>
            </a:r>
          </a:p>
          <a:p>
            <a:pPr lvl="1"/>
            <a:r>
              <a:rPr lang="en-GB" dirty="0" smtClean="0"/>
              <a:t>Documentation changes</a:t>
            </a:r>
          </a:p>
          <a:p>
            <a:r>
              <a:rPr lang="en-GB" dirty="0" smtClean="0"/>
              <a:t>In all instances a BER and CCR will be provided and require approval at Change Committee</a:t>
            </a:r>
          </a:p>
          <a:p>
            <a:pPr lvl="1"/>
            <a:endParaRPr lang="en-GB" dirty="0"/>
          </a:p>
          <a:p>
            <a:pPr marL="457200" lvl="1" indent="0">
              <a:buNone/>
            </a:pPr>
            <a:endParaRPr lang="en-GB" dirty="0" smtClean="0"/>
          </a:p>
          <a:p>
            <a:pPr lvl="1"/>
            <a:endParaRPr lang="en-GB" dirty="0"/>
          </a:p>
          <a:p>
            <a:endParaRPr lang="en-GB" dirty="0" smtClean="0"/>
          </a:p>
        </p:txBody>
      </p:sp>
    </p:spTree>
    <p:extLst>
      <p:ext uri="{BB962C8B-B14F-4D97-AF65-F5344CB8AC3E}">
        <p14:creationId xmlns:p14="http://schemas.microsoft.com/office/powerpoint/2010/main" val="3610075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proposal publications</a:t>
            </a:r>
            <a:endParaRPr lang="en-GB" dirty="0"/>
          </a:p>
        </p:txBody>
      </p:sp>
      <p:sp>
        <p:nvSpPr>
          <p:cNvPr id="3" name="Content Placeholder 2"/>
          <p:cNvSpPr>
            <a:spLocks noGrp="1"/>
          </p:cNvSpPr>
          <p:nvPr>
            <p:ph idx="1"/>
          </p:nvPr>
        </p:nvSpPr>
        <p:spPr/>
        <p:txBody>
          <a:bodyPr/>
          <a:lstStyle/>
          <a:p>
            <a:r>
              <a:rPr lang="en-GB" dirty="0" smtClean="0"/>
              <a:t>When a new Change Proposal is raised this will be issued out via Joint Office with a covering email confirming it a new Change Proposal to be reviewed at next Change Committee</a:t>
            </a:r>
          </a:p>
          <a:p>
            <a:r>
              <a:rPr lang="en-GB" dirty="0" smtClean="0"/>
              <a:t>All Change Proposals will continue to be published on Joint Office website, new version will be published each time it is amended (the previous versions will also be available)</a:t>
            </a:r>
          </a:p>
          <a:p>
            <a:pPr marL="0" indent="0">
              <a:buNone/>
            </a:pPr>
            <a:endParaRPr lang="en-GB" dirty="0"/>
          </a:p>
        </p:txBody>
      </p:sp>
    </p:spTree>
    <p:extLst>
      <p:ext uri="{BB962C8B-B14F-4D97-AF65-F5344CB8AC3E}">
        <p14:creationId xmlns:p14="http://schemas.microsoft.com/office/powerpoint/2010/main" val="44907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Review/Consultation phases</a:t>
            </a:r>
          </a:p>
        </p:txBody>
      </p:sp>
      <p:sp>
        <p:nvSpPr>
          <p:cNvPr id="3" name="Content Placeholder 2"/>
          <p:cNvSpPr>
            <a:spLocks noGrp="1"/>
          </p:cNvSpPr>
          <p:nvPr>
            <p:ph idx="1"/>
          </p:nvPr>
        </p:nvSpPr>
        <p:spPr/>
        <p:txBody>
          <a:bodyPr/>
          <a:lstStyle/>
          <a:p>
            <a:r>
              <a:rPr lang="en-GB" sz="2000" dirty="0" smtClean="0"/>
              <a:t>Change Proposal Review process/consultation will be sought at 3 stages of the change process (not every change will require all)</a:t>
            </a:r>
          </a:p>
          <a:p>
            <a:pPr lvl="1"/>
            <a:r>
              <a:rPr lang="en-GB" dirty="0" smtClean="0"/>
              <a:t>Initial review</a:t>
            </a:r>
          </a:p>
          <a:p>
            <a:pPr lvl="1"/>
            <a:r>
              <a:rPr lang="en-GB" dirty="0" smtClean="0"/>
              <a:t>Solution review</a:t>
            </a:r>
          </a:p>
          <a:p>
            <a:pPr lvl="1"/>
            <a:r>
              <a:rPr lang="en-GB" dirty="0" smtClean="0"/>
              <a:t>Detailed Design</a:t>
            </a:r>
            <a:endParaRPr lang="en-GB" dirty="0"/>
          </a:p>
          <a:p>
            <a:pPr marL="400050"/>
            <a:r>
              <a:rPr lang="en-GB" sz="2000" dirty="0" smtClean="0"/>
              <a:t>The process allows parties to provide a representation through the change process on the principle of the change, the solution and the detailed impacts of the change.</a:t>
            </a:r>
          </a:p>
          <a:p>
            <a:pPr marL="400050"/>
            <a:r>
              <a:rPr lang="en-GB" sz="2000" dirty="0" smtClean="0"/>
              <a:t>The representations received will be included in the Change Proposal documentation and will aid Change Managers when requested to vote to proceed at each stage</a:t>
            </a:r>
          </a:p>
          <a:p>
            <a:pPr marL="400050"/>
            <a:r>
              <a:rPr lang="en-GB" sz="2000" dirty="0" smtClean="0"/>
              <a:t>If a User requests their comments to remain private (not to be published) the information will not be shared but we will note the rep (not info supplied) and if the rep was in support or not.</a:t>
            </a:r>
          </a:p>
          <a:p>
            <a:pPr marL="400050"/>
            <a:r>
              <a:rPr lang="en-GB" sz="2000" dirty="0" smtClean="0"/>
              <a:t>All will be issued via the change pack process.  </a:t>
            </a:r>
          </a:p>
        </p:txBody>
      </p:sp>
    </p:spTree>
    <p:extLst>
      <p:ext uri="{BB962C8B-B14F-4D97-AF65-F5344CB8AC3E}">
        <p14:creationId xmlns:p14="http://schemas.microsoft.com/office/powerpoint/2010/main" val="113234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Review/Consultation phases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6335644"/>
              </p:ext>
            </p:extLst>
          </p:nvPr>
        </p:nvGraphicFramePr>
        <p:xfrm>
          <a:off x="228600" y="908050"/>
          <a:ext cx="8686800" cy="5567070"/>
        </p:xfrm>
        <a:graphic>
          <a:graphicData uri="http://schemas.openxmlformats.org/drawingml/2006/table">
            <a:tbl>
              <a:tblPr firstRow="1" bandRow="1">
                <a:tableStyleId>{5C22544A-7EE6-4342-B048-85BDC9FD1C3A}</a:tableStyleId>
              </a:tblPr>
              <a:tblGrid>
                <a:gridCol w="1967136"/>
                <a:gridCol w="2376264"/>
                <a:gridCol w="3024336"/>
                <a:gridCol w="1319064"/>
              </a:tblGrid>
              <a:tr h="720750">
                <a:tc>
                  <a:txBody>
                    <a:bodyPr/>
                    <a:lstStyle/>
                    <a:p>
                      <a:r>
                        <a:rPr lang="en-GB" sz="1500" baseline="0" dirty="0" smtClean="0"/>
                        <a:t>Review/Consultation type</a:t>
                      </a:r>
                      <a:endParaRPr lang="en-GB" sz="1500" dirty="0"/>
                    </a:p>
                  </a:txBody>
                  <a:tcPr/>
                </a:tc>
                <a:tc>
                  <a:txBody>
                    <a:bodyPr/>
                    <a:lstStyle/>
                    <a:p>
                      <a:r>
                        <a:rPr lang="en-GB" sz="1500" dirty="0" smtClean="0"/>
                        <a:t>Description</a:t>
                      </a:r>
                      <a:endParaRPr lang="en-GB" sz="1500" dirty="0"/>
                    </a:p>
                  </a:txBody>
                  <a:tcPr/>
                </a:tc>
                <a:tc>
                  <a:txBody>
                    <a:bodyPr/>
                    <a:lstStyle/>
                    <a:p>
                      <a:r>
                        <a:rPr lang="en-GB" sz="1500" dirty="0" smtClean="0"/>
                        <a:t>Aim/expectation</a:t>
                      </a:r>
                      <a:endParaRPr lang="en-GB" sz="1500" dirty="0"/>
                    </a:p>
                  </a:txBody>
                  <a:tcPr/>
                </a:tc>
                <a:tc>
                  <a:txBody>
                    <a:bodyPr/>
                    <a:lstStyle/>
                    <a:p>
                      <a:r>
                        <a:rPr lang="en-GB" sz="1500" dirty="0" smtClean="0"/>
                        <a:t>Project</a:t>
                      </a:r>
                      <a:r>
                        <a:rPr lang="en-GB" sz="1500" baseline="0" dirty="0" smtClean="0"/>
                        <a:t> phase</a:t>
                      </a:r>
                      <a:endParaRPr lang="en-GB" sz="1500" dirty="0"/>
                    </a:p>
                  </a:txBody>
                  <a:tcPr/>
                </a:tc>
              </a:tr>
              <a:tr h="370840">
                <a:tc>
                  <a:txBody>
                    <a:bodyPr/>
                    <a:lstStyle/>
                    <a:p>
                      <a:r>
                        <a:rPr lang="en-GB" sz="1500" baseline="0" dirty="0" smtClean="0"/>
                        <a:t>Change Proposal Review (period defined by proposer)</a:t>
                      </a:r>
                      <a:endParaRPr lang="en-GB" sz="1500" dirty="0"/>
                    </a:p>
                  </a:txBody>
                  <a:tcPr/>
                </a:tc>
                <a:tc>
                  <a:txBody>
                    <a:bodyPr/>
                    <a:lstStyle/>
                    <a:p>
                      <a:r>
                        <a:rPr lang="en-GB" sz="1500" dirty="0" smtClean="0"/>
                        <a:t>Change Managers send a CP for initial review following submission to Change Management committee</a:t>
                      </a:r>
                      <a:endParaRPr lang="en-GB" sz="1500" dirty="0"/>
                    </a:p>
                  </a:txBody>
                  <a:tcPr/>
                </a:tc>
                <a:tc>
                  <a:txBody>
                    <a:bodyPr/>
                    <a:lstStyle/>
                    <a:p>
                      <a:r>
                        <a:rPr lang="en-GB" sz="1500" dirty="0" smtClean="0"/>
                        <a:t>Reviewer</a:t>
                      </a:r>
                      <a:r>
                        <a:rPr lang="en-GB" sz="1500" baseline="0" dirty="0" smtClean="0"/>
                        <a:t> to make initial assessment of the change and if the change should progress</a:t>
                      </a:r>
                      <a:endParaRPr lang="en-GB" sz="1500" dirty="0"/>
                    </a:p>
                  </a:txBody>
                  <a:tcPr/>
                </a:tc>
                <a:tc>
                  <a:txBody>
                    <a:bodyPr/>
                    <a:lstStyle/>
                    <a:p>
                      <a:r>
                        <a:rPr lang="en-GB" sz="1500" dirty="0" smtClean="0"/>
                        <a:t>Capture</a:t>
                      </a:r>
                      <a:endParaRPr lang="en-GB" sz="1500" dirty="0"/>
                    </a:p>
                  </a:txBody>
                  <a:tcPr/>
                </a:tc>
              </a:tr>
              <a:tr h="370840">
                <a:tc>
                  <a:txBody>
                    <a:bodyPr/>
                    <a:lstStyle/>
                    <a:p>
                      <a:r>
                        <a:rPr lang="en-GB" sz="1500" dirty="0" smtClean="0"/>
                        <a:t>Solution Review </a:t>
                      </a:r>
                      <a:endParaRPr lang="en-GB" sz="1500" dirty="0" smtClean="0">
                        <a:solidFill>
                          <a:srgbClr val="FF0000"/>
                        </a:solidFill>
                      </a:endParaRPr>
                    </a:p>
                    <a:p>
                      <a:r>
                        <a:rPr lang="en-GB" sz="1500" dirty="0" smtClean="0">
                          <a:solidFill>
                            <a:schemeClr val="tx1"/>
                          </a:solidFill>
                        </a:rPr>
                        <a:t>10 business</a:t>
                      </a:r>
                      <a:r>
                        <a:rPr lang="en-GB" sz="1500" baseline="0" dirty="0" smtClean="0">
                          <a:solidFill>
                            <a:schemeClr val="tx1"/>
                          </a:solidFill>
                        </a:rPr>
                        <a:t> day process</a:t>
                      </a:r>
                      <a:endParaRPr lang="en-GB" sz="1500" dirty="0">
                        <a:solidFill>
                          <a:schemeClr val="tx1"/>
                        </a:solidFill>
                      </a:endParaRPr>
                    </a:p>
                  </a:txBody>
                  <a:tcPr/>
                </a:tc>
                <a:tc>
                  <a:txBody>
                    <a:bodyPr/>
                    <a:lstStyle/>
                    <a:p>
                      <a:r>
                        <a:rPr lang="en-GB" sz="1500" dirty="0" smtClean="0"/>
                        <a:t>Issue out high level design documents</a:t>
                      </a:r>
                      <a:r>
                        <a:rPr lang="en-GB" sz="1500" baseline="0" dirty="0" smtClean="0"/>
                        <a:t> for each </a:t>
                      </a:r>
                      <a:r>
                        <a:rPr lang="en-GB" sz="1500" dirty="0" smtClean="0"/>
                        <a:t>solution options, providing high level design impact and costs per change, and</a:t>
                      </a:r>
                      <a:r>
                        <a:rPr lang="en-GB" sz="1500" baseline="0" dirty="0" smtClean="0"/>
                        <a:t> time to deliver (cost and time lines are best estimate)</a:t>
                      </a:r>
                      <a:endParaRPr lang="en-GB" sz="1500" dirty="0"/>
                    </a:p>
                  </a:txBody>
                  <a:tcPr/>
                </a:tc>
                <a:tc>
                  <a:txBody>
                    <a:bodyPr/>
                    <a:lstStyle/>
                    <a:p>
                      <a:r>
                        <a:rPr lang="en-GB" sz="1500" dirty="0" smtClean="0"/>
                        <a:t>Reviewer</a:t>
                      </a:r>
                      <a:r>
                        <a:rPr lang="en-GB" sz="1500" baseline="0" dirty="0" smtClean="0"/>
                        <a:t> to review solution options and give a view of the preferred solution (</a:t>
                      </a:r>
                      <a:r>
                        <a:rPr lang="en-GB" sz="1500" baseline="0" dirty="0" err="1" smtClean="0"/>
                        <a:t>Xoserve</a:t>
                      </a:r>
                      <a:r>
                        <a:rPr lang="en-GB" sz="1500" baseline="0" dirty="0" smtClean="0"/>
                        <a:t> will state to DSG preferred option where appropriate the </a:t>
                      </a:r>
                      <a:r>
                        <a:rPr lang="en-GB" sz="1500" baseline="0" dirty="0" err="1" smtClean="0"/>
                        <a:t>Xoserve</a:t>
                      </a:r>
                      <a:r>
                        <a:rPr lang="en-GB" sz="1500" baseline="0" dirty="0" smtClean="0"/>
                        <a:t> preferred solution option)</a:t>
                      </a:r>
                      <a:endParaRPr lang="en-GB" sz="1500" dirty="0"/>
                    </a:p>
                  </a:txBody>
                  <a:tcPr/>
                </a:tc>
                <a:tc>
                  <a:txBody>
                    <a:bodyPr/>
                    <a:lstStyle/>
                    <a:p>
                      <a:r>
                        <a:rPr lang="en-GB" sz="1500" dirty="0" smtClean="0"/>
                        <a:t>Capture</a:t>
                      </a:r>
                      <a:endParaRPr lang="en-GB" sz="1500" dirty="0"/>
                    </a:p>
                  </a:txBody>
                  <a:tcPr/>
                </a:tc>
              </a:tr>
              <a:tr h="370840">
                <a:tc>
                  <a:txBody>
                    <a:bodyPr/>
                    <a:lstStyle/>
                    <a:p>
                      <a:r>
                        <a:rPr lang="en-GB" sz="1500" dirty="0" smtClean="0"/>
                        <a:t>Design</a:t>
                      </a:r>
                      <a:r>
                        <a:rPr lang="en-GB" sz="1500" baseline="0" dirty="0" smtClean="0"/>
                        <a:t> Consultation</a:t>
                      </a:r>
                      <a:endParaRPr lang="en-GB" sz="1500" baseline="0" dirty="0" smtClean="0">
                        <a:solidFill>
                          <a:schemeClr val="tx1"/>
                        </a:solidFill>
                      </a:endParaRPr>
                    </a:p>
                    <a:p>
                      <a:r>
                        <a:rPr lang="en-GB" sz="1500" baseline="0" dirty="0" smtClean="0">
                          <a:solidFill>
                            <a:schemeClr val="tx1"/>
                          </a:solidFill>
                        </a:rPr>
                        <a:t>10 business day process</a:t>
                      </a:r>
                      <a:endParaRPr lang="en-GB" sz="1500" dirty="0">
                        <a:solidFill>
                          <a:schemeClr val="tx1"/>
                        </a:solidFill>
                      </a:endParaRPr>
                    </a:p>
                  </a:txBody>
                  <a:tcPr/>
                </a:tc>
                <a:tc>
                  <a:txBody>
                    <a:bodyPr/>
                    <a:lstStyle/>
                    <a:p>
                      <a:r>
                        <a:rPr lang="en-GB" sz="1500" dirty="0" smtClean="0"/>
                        <a:t>standard change pack process issued out at detailed design phase providing detailed impacts including</a:t>
                      </a:r>
                      <a:r>
                        <a:rPr lang="en-GB" sz="1500" baseline="0" dirty="0" smtClean="0"/>
                        <a:t> interface and documentation </a:t>
                      </a:r>
                      <a:endParaRPr lang="en-GB" sz="1500" dirty="0"/>
                    </a:p>
                  </a:txBody>
                  <a:tcPr/>
                </a:tc>
                <a:tc>
                  <a:txBody>
                    <a:bodyPr/>
                    <a:lstStyle/>
                    <a:p>
                      <a:r>
                        <a:rPr lang="en-GB" sz="1500" dirty="0" smtClean="0">
                          <a:solidFill>
                            <a:schemeClr val="tx1"/>
                          </a:solidFill>
                        </a:rPr>
                        <a:t>Reviewer</a:t>
                      </a:r>
                      <a:r>
                        <a:rPr lang="en-GB" sz="1500" baseline="0" dirty="0" smtClean="0">
                          <a:solidFill>
                            <a:schemeClr val="tx1"/>
                          </a:solidFill>
                        </a:rPr>
                        <a:t> to review and comment on the final solution including all amended interface documents; these form the basis of system build and design externally for all Users (once approved)</a:t>
                      </a:r>
                      <a:endParaRPr lang="en-GB" sz="1500" dirty="0">
                        <a:solidFill>
                          <a:schemeClr val="tx1"/>
                        </a:solidFill>
                      </a:endParaRPr>
                    </a:p>
                  </a:txBody>
                  <a:tcPr/>
                </a:tc>
                <a:tc>
                  <a:txBody>
                    <a:bodyPr/>
                    <a:lstStyle/>
                    <a:p>
                      <a:r>
                        <a:rPr lang="en-GB" sz="1500" dirty="0" smtClean="0"/>
                        <a:t>Delivery (detailed</a:t>
                      </a:r>
                      <a:r>
                        <a:rPr lang="en-GB" sz="1500" baseline="0" dirty="0" smtClean="0"/>
                        <a:t> design)</a:t>
                      </a:r>
                      <a:endParaRPr lang="en-GB" sz="1500" dirty="0"/>
                    </a:p>
                  </a:txBody>
                  <a:tcPr/>
                </a:tc>
              </a:tr>
            </a:tbl>
          </a:graphicData>
        </a:graphic>
      </p:graphicFrame>
    </p:spTree>
    <p:extLst>
      <p:ext uri="{BB962C8B-B14F-4D97-AF65-F5344CB8AC3E}">
        <p14:creationId xmlns:p14="http://schemas.microsoft.com/office/powerpoint/2010/main" val="1895162281"/>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s xmlns="2a985eae-c12e-416e-9833-85f34b1ee04e">
      <Url>http://infonet2/sites/XOServe/Pages/Our_Business_CorporateIdentity.aspx</Url>
      <Description>Corporate Identity</Description>
    </Tags>
    <Image_x0020_Group xmlns="2a985eae-c12e-416e-9833-85f34b1ee04e">Document</Image_x0020_Group>
    <Department xmlns="2a985eae-c12e-416e-9833-85f34b1ee04e">Communications</Depart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027A3842200A4881B078E78C741B39" ma:contentTypeVersion="3" ma:contentTypeDescription="Create a new document." ma:contentTypeScope="" ma:versionID="6fb8bd99a2b914b1d1dd27695f53efc1">
  <xsd:schema xmlns:xsd="http://www.w3.org/2001/XMLSchema" xmlns:p="http://schemas.microsoft.com/office/2006/metadata/properties" xmlns:ns2="2a985eae-c12e-416e-9833-85f34b1ee04e" targetNamespace="http://schemas.microsoft.com/office/2006/metadata/properties" ma:root="true" ma:fieldsID="5b9596359f36dd66c11bae1f87653c13" ns2:_="">
    <xsd:import namespace="2a985eae-c12e-416e-9833-85f34b1ee04e"/>
    <xsd:element name="properties">
      <xsd:complexType>
        <xsd:sequence>
          <xsd:element name="documentManagement">
            <xsd:complexType>
              <xsd:all>
                <xsd:element ref="ns2:Department"/>
                <xsd:element ref="ns2:Tags"/>
                <xsd:element ref="ns2:Image_x0020_Group" minOccurs="0"/>
              </xsd:all>
            </xsd:complexType>
          </xsd:element>
        </xsd:sequence>
      </xsd:complexType>
    </xsd:element>
  </xsd:schema>
  <xsd:schema xmlns:xsd="http://www.w3.org/2001/XMLSchema" xmlns:dms="http://schemas.microsoft.com/office/2006/documentManagement/types" targetNamespace="2a985eae-c12e-416e-9833-85f34b1ee04e" elementFormDefault="qualified">
    <xsd:import namespace="http://schemas.microsoft.com/office/2006/documentManagement/types"/>
    <xsd:element name="Department" ma:index="8" ma:displayName="Department" ma:default="Other" ma:description="Please enter the department that this document is relevant to" ma:format="Dropdown" ma:internalName="Department">
      <xsd:simpleType>
        <xsd:restriction base="dms:Choice">
          <xsd:enumeration value="Archive"/>
          <xsd:enumeration value="BCM"/>
          <xsd:enumeration value="Communications"/>
          <xsd:enumeration value="CSR"/>
          <xsd:enumeration value="Operations"/>
          <xsd:enumeration value="Finance &amp; Business Services"/>
          <xsd:enumeration value="Finance (Reporting)"/>
          <xsd:enumeration value="Human Resources"/>
          <xsd:enumeration value="Legal &amp; Compliance"/>
          <xsd:enumeration value="Our Business"/>
          <xsd:enumeration value="Projects &amp; Change"/>
          <xsd:enumeration value="Strategy &amp; Development"/>
          <xsd:enumeration value="UNISON"/>
          <xsd:enumeration value="Other"/>
          <xsd:enumeration value="Images"/>
        </xsd:restriction>
      </xsd:simpleType>
    </xsd:element>
    <xsd:element name="Tags" ma:index="9" ma:displayName="Publishing Location" ma:description="Primary page to be published on" ma:format="Hyperlink" ma:internalName="Tags">
      <xsd:complexType>
        <xsd:complexContent>
          <xsd:extension base="dms:URL">
            <xsd:sequence>
              <xsd:element name="Url" type="dms:ValidUrl"/>
              <xsd:element name="Description" type="xsd:string"/>
            </xsd:sequence>
          </xsd:extension>
        </xsd:complexContent>
      </xsd:complexType>
    </xsd:element>
    <xsd:element name="Image_x0020_Group" ma:index="10" nillable="true" ma:displayName="Group" ma:default="Document" ma:format="Dropdown" ma:internalName="Image_x0020_Group">
      <xsd:simpleType>
        <xsd:restriction base="dms:Choice">
          <xsd:enumeration value="Document"/>
          <xsd:enumeration value="Form"/>
          <xsd:enumeration value="Newsletter"/>
          <xsd:enumeration value="Staff"/>
          <xsd:enumeration value="Clipart"/>
          <xsd:enumeration value="Logo"/>
          <xsd:enumeration value="Background"/>
          <xsd:enumeration value="Charit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45E1A-EA83-463B-B744-ADE3D05E8049}">
  <ds:schemaRefs>
    <ds:schemaRef ds:uri="http://www.w3.org/XML/1998/namespace"/>
    <ds:schemaRef ds:uri="http://schemas.microsoft.com/office/2006/documentManagement/types"/>
    <ds:schemaRef ds:uri="http://schemas.microsoft.com/office/2006/metadata/properties"/>
    <ds:schemaRef ds:uri="http://purl.org/dc/dcmitype/"/>
    <ds:schemaRef ds:uri="2a985eae-c12e-416e-9833-85f34b1ee04e"/>
    <ds:schemaRef ds:uri="http://purl.org/dc/term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BC7852B6-C231-462B-AC9A-6F2190470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85eae-c12e-416e-9833-85f34b1ee0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3415</TotalTime>
  <Words>1080</Words>
  <Application>Microsoft Office PowerPoint</Application>
  <PresentationFormat>On-screen Show (4:3)</PresentationFormat>
  <Paragraphs>118</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17</vt:i4>
      </vt:variant>
    </vt:vector>
  </HeadingPairs>
  <TitlesOfParts>
    <vt:vector size="21" baseType="lpstr">
      <vt:lpstr>xoserve templates</vt:lpstr>
      <vt:lpstr>Package</vt:lpstr>
      <vt:lpstr>Microsoft Word Document</vt:lpstr>
      <vt:lpstr>Presentation</vt:lpstr>
      <vt:lpstr>DSC Governance Sub Group Recommendations </vt:lpstr>
      <vt:lpstr>Agenda</vt:lpstr>
      <vt:lpstr>Scope of Changes to be tabled at Change Committee meetings </vt:lpstr>
      <vt:lpstr>Change proposal process map</vt:lpstr>
      <vt:lpstr>Change Proposal Templates</vt:lpstr>
      <vt:lpstr>EQR, BER and CCR Forms</vt:lpstr>
      <vt:lpstr>Change proposal publications</vt:lpstr>
      <vt:lpstr>Review/Consultation phases</vt:lpstr>
      <vt:lpstr>Review/Consultation phases</vt:lpstr>
      <vt:lpstr>High level Design Documentation </vt:lpstr>
      <vt:lpstr>Change Packs</vt:lpstr>
      <vt:lpstr>Release Circular </vt:lpstr>
      <vt:lpstr>ROM process</vt:lpstr>
      <vt:lpstr>Change Register</vt:lpstr>
      <vt:lpstr>What change is delivered in Minor release?</vt:lpstr>
      <vt:lpstr>What change is delivered in Major release?</vt:lpstr>
      <vt:lpstr>Work in Progress</vt:lpstr>
    </vt:vector>
  </TitlesOfParts>
  <Company>DC Freelance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National Grid</cp:lastModifiedBy>
  <cp:revision>165</cp:revision>
  <dcterms:created xsi:type="dcterms:W3CDTF">2011-09-20T14:58:41Z</dcterms:created>
  <dcterms:modified xsi:type="dcterms:W3CDTF">2018-07-03T14:45:29Z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0x010100EC027A3842200A4881B078E78C741B39</vt:lpwstr>
  </property>
  <property fmtid="{D5CDD505-2E9C-101B-9397-08002B2CF9AE}" pid="5" name="_AdHocReviewCycleID">
    <vt:i4>-472554543</vt:i4>
  </property>
  <property fmtid="{D5CDD505-2E9C-101B-9397-08002B2CF9AE}" pid="6" name="_EmailSubject">
    <vt:lpwstr>Action: ChMC publications</vt:lpwstr>
  </property>
  <property fmtid="{D5CDD505-2E9C-101B-9397-08002B2CF9AE}" pid="7" name="_AuthorEmail">
    <vt:lpwstr>emma.smith@xoserve.com</vt:lpwstr>
  </property>
  <property fmtid="{D5CDD505-2E9C-101B-9397-08002B2CF9AE}" pid="8" name="_AuthorEmailDisplayName">
    <vt:lpwstr>Smith, Emma</vt:lpwstr>
  </property>
  <property fmtid="{D5CDD505-2E9C-101B-9397-08002B2CF9AE}" pid="9" name="_PreviousAdHocReviewCycleID">
    <vt:i4>403930541</vt:i4>
  </property>
</Properties>
</file>