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9"/>
  </p:notesMasterIdLst>
  <p:handoutMasterIdLst>
    <p:handoutMasterId r:id="rId10"/>
  </p:handoutMasterIdLst>
  <p:sldIdLst>
    <p:sldId id="277" r:id="rId5"/>
    <p:sldId id="291" r:id="rId6"/>
    <p:sldId id="296" r:id="rId7"/>
    <p:sldId id="297" r:id="rId8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4" autoAdjust="0"/>
    <p:restoredTop sz="91398" autoAdjust="0"/>
  </p:normalViewPr>
  <p:slideViewPr>
    <p:cSldViewPr snapToObjects="1">
      <p:cViewPr varScale="1">
        <p:scale>
          <a:sx n="134" d="100"/>
          <a:sy n="134" d="100"/>
        </p:scale>
        <p:origin x="856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13/06/2018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A98C-820D-4ED5-B8AA-A6BCEEC7DE41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C0DB5-9C24-481C-9682-57787AD97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0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5EBE-E194-4A8A-BBBE-6B90DE988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in two lines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903495" y="4963911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r>
              <a:rPr lang="en-US" dirty="0"/>
              <a:t>Description text in Dark Grey and 24pt size.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, tempus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in,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vitae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et dui convallis,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. Integer non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Donec</a:t>
            </a:r>
            <a:r>
              <a:rPr lang="en-US" dirty="0"/>
              <a:t> maximus pharetra </a:t>
            </a:r>
            <a:r>
              <a:rPr lang="en-US" dirty="0" err="1"/>
              <a:t>sapien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ligula </a:t>
            </a:r>
            <a:r>
              <a:rPr lang="en-US" dirty="0" err="1"/>
              <a:t>nunc</a:t>
            </a:r>
            <a:r>
              <a:rPr lang="en-US" dirty="0"/>
              <a:t>, ac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a. </a:t>
            </a:r>
            <a:r>
              <a:rPr lang="en-US" dirty="0" err="1"/>
              <a:t>Suspendisse</a:t>
            </a:r>
            <a:r>
              <a:rPr lang="en-US" dirty="0"/>
              <a:t> ex mi, </a:t>
            </a:r>
            <a:r>
              <a:rPr lang="en-US" dirty="0" err="1"/>
              <a:t>imperdiet</a:t>
            </a:r>
            <a:r>
              <a:rPr lang="en-US" dirty="0"/>
              <a:t> et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,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lorem.</a:t>
            </a:r>
          </a:p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0.0 Section name</a:t>
            </a:r>
          </a:p>
        </p:txBody>
      </p:sp>
      <p:sp>
        <p:nvSpPr>
          <p:cNvPr id="19" name="Shape 257"/>
          <p:cNvSpPr txBox="1">
            <a:spLocks/>
          </p:cNvSpPr>
          <p:nvPr userDrawn="1"/>
        </p:nvSpPr>
        <p:spPr>
          <a:xfrm>
            <a:off x="8884288" y="4937885"/>
            <a:ext cx="197169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ym typeface="Arial"/>
              </a:rPr>
              <a:pPr lvl="0"/>
              <a:t>‹#›</a:t>
            </a:fld>
            <a:endParaRPr lang="en-GB" noProof="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7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210420"/>
            <a:ext cx="9144000" cy="1369442"/>
          </a:xfrm>
        </p:spPr>
        <p:txBody>
          <a:bodyPr/>
          <a:lstStyle/>
          <a:p>
            <a:r>
              <a:rPr lang="en-GB" sz="3200" dirty="0">
                <a:solidFill>
                  <a:srgbClr val="3E5AA8"/>
                </a:solidFill>
              </a:rPr>
              <a:t>Future Release 3.0 – </a:t>
            </a:r>
            <a:br>
              <a:rPr lang="en-GB" sz="3200" dirty="0">
                <a:solidFill>
                  <a:srgbClr val="3E5AA8"/>
                </a:solidFill>
              </a:rPr>
            </a:br>
            <a:r>
              <a:rPr lang="en-GB" sz="3200" dirty="0"/>
              <a:t>Release 3 Industry Impacts &amp; Recommendation</a:t>
            </a:r>
            <a:endParaRPr lang="en-GB" sz="3200" dirty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793306"/>
            <a:ext cx="9144000" cy="578644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13</a:t>
            </a:r>
            <a:r>
              <a:rPr lang="en-GB" baseline="30000" dirty="0">
                <a:solidFill>
                  <a:srgbClr val="3E5AA8"/>
                </a:solidFill>
              </a:rPr>
              <a:t>th</a:t>
            </a:r>
            <a:r>
              <a:rPr lang="en-GB" dirty="0">
                <a:solidFill>
                  <a:srgbClr val="3E5AA8"/>
                </a:solidFill>
              </a:rPr>
              <a:t> June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/>
              <a:t>context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197" y="622914"/>
            <a:ext cx="889119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3E5AA8"/>
                </a:solidFill>
              </a:rPr>
              <a:t>Xoserve were requested to assess the industry wide impact for Release 3 changes and understand if delays with one or more parties could impact the deployment of the change as part of the planned November Go Live.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3E5A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3E5AA8"/>
                </a:solidFill>
              </a:rPr>
              <a:t>A  CR wise Go/No Go recommendation based on the Xoserve assessment was also requested.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3E5A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3E5AA8"/>
                </a:solidFill>
              </a:rPr>
              <a:t>This exercise has been carried out and our findings/recommendations are attached in subsequent slides.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3E5A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3E5AA8"/>
                </a:solidFill>
              </a:rPr>
              <a:t>Summary -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3E5AA8"/>
                </a:solidFill>
              </a:rPr>
              <a:t>13 changes have been deemed to carry no overall industry impacts and are recommended as “carry on” deployment if all other exit criteria are met;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3E5AA8"/>
                </a:solidFill>
              </a:rPr>
              <a:t>1 change (</a:t>
            </a:r>
            <a:r>
              <a:rPr lang="en-US" sz="1400" dirty="0">
                <a:solidFill>
                  <a:srgbClr val="3E5AA8"/>
                </a:solidFill>
              </a:rPr>
              <a:t>Cadent Billing - DN Sales (Outbound Services) is deemed a critical change with impacts to most parties in the Industry </a:t>
            </a:r>
            <a:endParaRPr lang="en-GB" sz="1400" dirty="0">
              <a:solidFill>
                <a:srgbClr val="3E5AA8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8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/>
              <a:t>Release 3 Industry Impacts &amp; Recommendation (1)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76631"/>
              </p:ext>
            </p:extLst>
          </p:nvPr>
        </p:nvGraphicFramePr>
        <p:xfrm>
          <a:off x="93516" y="555526"/>
          <a:ext cx="8871276" cy="44644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25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42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5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Existing Change Proposal Number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 Request Title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 Areas Impacted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Industry impacts</a:t>
                      </a:r>
                      <a:r>
                        <a:rPr lang="en-GB" sz="1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&amp; ~Xoserve </a:t>
                      </a:r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Recommendation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Shipper Users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Transporters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National Grid NTS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DN Operators &amp; Independent Gas Transporters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DN Operators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Independent Gas Transporters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XRN4534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Amendment to RGMA Validation Rules for Meter Asset Installation Date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if some parties are not ready we  recommend a 'Go' ahead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XRN4454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Cadent Billing - DN Sales (Outbound Services)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Yes**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</a:rPr>
                        <a:t>Yes (Cadent)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effectLst/>
                        </a:rPr>
                        <a:t>Yes (Cadent)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NGT and Cadent are principal parties- if one/two/ of the parties are not ready then change should not Go Live as part of R3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XRN4273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Introducing IHD (In-Home Display)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No*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Parties need to create IHD statuses within their system; goes out in portfolio files, recommend change deployment even if some parties are not ready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XRN3656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</a:rPr>
                        <a:t>Read Validation Tolerances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Greater acceptance of Reads into Xos. Systems if some parties are not ready we will still go ahead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XRN4453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File Format Should Have Changes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2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XRN4431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Reads failing market breaker tolerance to be accepted for correct date following AQ Correction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7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XRN4481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Resolution of penny mismatches within invoice supporting information for Core invoices.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Yes**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Yes**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Yes**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Yes**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</a:rPr>
                        <a:t>Xoserve</a:t>
                      </a:r>
                      <a:r>
                        <a:rPr lang="en-US" sz="900" u="none" strike="noStrike" dirty="0">
                          <a:effectLst/>
                        </a:rPr>
                        <a:t> Internal change- no real external impact as Market parties are recipients only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89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3517" y="88170"/>
            <a:ext cx="8900940" cy="566457"/>
          </a:xfrm>
        </p:spPr>
        <p:txBody>
          <a:bodyPr/>
          <a:lstStyle/>
          <a:p>
            <a:r>
              <a:rPr lang="en-GB" u="none" dirty="0"/>
              <a:t>Release 3 Industry Impacts &amp; Recommendation (2)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2312"/>
              </p:ext>
            </p:extLst>
          </p:nvPr>
        </p:nvGraphicFramePr>
        <p:xfrm>
          <a:off x="107504" y="498721"/>
          <a:ext cx="8742939" cy="440166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814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9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5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Existing Change Proposal Number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Change Request Title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 Areas Impacted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Industry impacts</a:t>
                      </a:r>
                      <a:r>
                        <a:rPr lang="en-GB" sz="10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&amp; ~Xoserve </a:t>
                      </a:r>
                      <a:r>
                        <a:rPr lang="en-GB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Recommendation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Shipper Users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Transporters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National Grid NTS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0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DN Operators &amp; Independent Gas Transporters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DN Operators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Independent Gas Transporters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506" marR="4506" marT="4506" marB="0" vert="vert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0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XRN4337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To change the optionality of the Supply Point confirmation reference for the T51 file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No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XRN4495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Energy Tolerance Rejection code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XRN4539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New File Level Rejection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51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XRN4443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File Format Changes Aug 16 Unique Sites (deferred items from CR252)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5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XRN4458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Class 4 CSEPS Reconciliation Variance Identification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Yes*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No Industry wide impact ; if some parties are not ready we  recommend a 'Go'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66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XRN4486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Meter Type O = Oriffice to be an acceptable value in file formats and reports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Very few instance of Meter Type "o", if some parties are not ready we will still go ahead with R3 deployment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u="none" strike="noStrike" dirty="0">
                          <a:effectLst/>
                        </a:rPr>
                        <a:t>XRN4538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Insertion of Maximum Number of Occurrences in Meter Inspection Date Notice (MID) File.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 err="1">
                          <a:effectLst/>
                        </a:rPr>
                        <a:t>Xoserve</a:t>
                      </a:r>
                      <a:r>
                        <a:rPr lang="en-GB" sz="900" u="none" strike="noStrike" dirty="0">
                          <a:effectLst/>
                        </a:rPr>
                        <a:t> Internal Parameterised change- no real external impact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06" marR="4506" marT="450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4900389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* To be confirmed</a:t>
            </a:r>
          </a:p>
          <a:p>
            <a:r>
              <a:rPr lang="en-GB" sz="600" dirty="0"/>
              <a:t>** Recipients only</a:t>
            </a:r>
          </a:p>
        </p:txBody>
      </p:sp>
    </p:spTree>
    <p:extLst>
      <p:ext uri="{BB962C8B-B14F-4D97-AF65-F5344CB8AC3E}">
        <p14:creationId xmlns:p14="http://schemas.microsoft.com/office/powerpoint/2010/main" val="1711072960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5725</TotalTime>
  <Words>728</Words>
  <Application>Microsoft Macintosh PowerPoint</Application>
  <PresentationFormat>On-screen Show (16:9)</PresentationFormat>
  <Paragraphs>151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xoserve templates</vt:lpstr>
      <vt:lpstr>Future Release 3.0 –  Release 3 Industry Impacts &amp; Recommendation</vt:lpstr>
      <vt:lpstr>context</vt:lpstr>
      <vt:lpstr>Release 3 Industry Impacts &amp; Recommendation (1)</vt:lpstr>
      <vt:lpstr>Release 3 Industry Impacts &amp; Recommendation (2)</vt:lpstr>
    </vt:vector>
  </TitlesOfParts>
  <Company>DC Freelance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chris.shanley@gasgovernance.co.uk</cp:lastModifiedBy>
  <cp:revision>189</cp:revision>
  <cp:lastPrinted>2018-06-01T10:25:37Z</cp:lastPrinted>
  <dcterms:created xsi:type="dcterms:W3CDTF">2011-09-20T14:58:41Z</dcterms:created>
  <dcterms:modified xsi:type="dcterms:W3CDTF">2018-06-13T14:56:35Z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1229812547</vt:i4>
  </property>
  <property fmtid="{D5CDD505-2E9C-101B-9397-08002B2CF9AE}" pid="4" name="_NewReviewCycle">
    <vt:lpwstr/>
  </property>
  <property fmtid="{D5CDD505-2E9C-101B-9397-08002B2CF9AE}" pid="5" name="_EmailSubject">
    <vt:lpwstr>Cadent Playback  E-PMB</vt:lpwstr>
  </property>
  <property fmtid="{D5CDD505-2E9C-101B-9397-08002B2CF9AE}" pid="6" name="_AuthorEmail">
    <vt:lpwstr>nikhil.kumar@xoserve.com</vt:lpwstr>
  </property>
  <property fmtid="{D5CDD505-2E9C-101B-9397-08002B2CF9AE}" pid="7" name="_AuthorEmailDisplayName">
    <vt:lpwstr>Kumar, Nikhil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1696221178</vt:i4>
  </property>
</Properties>
</file>