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804" r:id="rId4"/>
    <p:sldMasterId id="2147484064" r:id="rId5"/>
  </p:sldMasterIdLst>
  <p:notesMasterIdLst>
    <p:notesMasterId r:id="rId17"/>
  </p:notesMasterIdLst>
  <p:handoutMasterIdLst>
    <p:handoutMasterId r:id="rId18"/>
  </p:handoutMasterIdLst>
  <p:sldIdLst>
    <p:sldId id="282" r:id="rId6"/>
    <p:sldId id="323" r:id="rId7"/>
    <p:sldId id="345" r:id="rId8"/>
    <p:sldId id="302" r:id="rId9"/>
    <p:sldId id="341" r:id="rId10"/>
    <p:sldId id="342" r:id="rId11"/>
    <p:sldId id="348" r:id="rId12"/>
    <p:sldId id="344" r:id="rId13"/>
    <p:sldId id="346" r:id="rId14"/>
    <p:sldId id="347" r:id="rId15"/>
    <p:sldId id="334" r:id="rId16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AA8"/>
    <a:srgbClr val="D2232A"/>
    <a:srgbClr val="1D3E61"/>
    <a:srgbClr val="68AEE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89343" autoAdjust="0"/>
  </p:normalViewPr>
  <p:slideViewPr>
    <p:cSldViewPr snapToObjects="1">
      <p:cViewPr>
        <p:scale>
          <a:sx n="75" d="100"/>
          <a:sy n="75" d="100"/>
        </p:scale>
        <p:origin x="-1212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16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5915AD2-10A0-4F07-9C90-55F5737F54B9}" type="datetime1">
              <a:rPr lang="en-GB"/>
              <a:pPr>
                <a:defRPr/>
              </a:pPr>
              <a:t>25/06/2018</a:t>
            </a:fld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2C83C7-81E3-4FFC-ABB8-6C2E0AC39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98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51A05-02AA-4302-A85F-5D29418C275C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695E-4DFB-4B36-AE3E-02DC9474C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3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A530E-79C0-4FFE-9705-F082EDE6E3C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35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174344DF-011B-48E6-B282-A6F0B24A15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67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742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600"/>
              </a:spcBef>
              <a:buSzPct val="100000"/>
              <a:buFont typeface="Arial"/>
              <a:buChar char="•"/>
              <a:defRPr sz="2800" b="1">
                <a:solidFill>
                  <a:srgbClr val="FFFFFF"/>
                </a:solidFill>
                <a:latin typeface="DIN-Bold"/>
                <a:ea typeface="DIN-Bold"/>
                <a:cs typeface="DIN-Bold"/>
                <a:sym typeface="DIN-Bold"/>
              </a:defRPr>
            </a:lvl1pPr>
            <a:lvl2pPr marL="790575" indent="-333375" algn="l">
              <a:spcBef>
                <a:spcPts val="600"/>
              </a:spcBef>
              <a:buFont typeface="Arial"/>
              <a:defRPr sz="2800" b="1">
                <a:solidFill>
                  <a:srgbClr val="FFFFFF"/>
                </a:solidFill>
                <a:latin typeface="DIN-Bold"/>
                <a:ea typeface="DIN-Bold"/>
                <a:cs typeface="DIN-Bold"/>
                <a:sym typeface="DIN-Bold"/>
              </a:defRPr>
            </a:lvl2pPr>
            <a:lvl3pPr marL="1234439" indent="-320039" algn="l">
              <a:spcBef>
                <a:spcPts val="600"/>
              </a:spcBef>
              <a:buFont typeface="Arial"/>
              <a:defRPr sz="2800" b="1">
                <a:solidFill>
                  <a:srgbClr val="FFFFFF"/>
                </a:solidFill>
                <a:latin typeface="DIN-Bold"/>
                <a:ea typeface="DIN-Bold"/>
                <a:cs typeface="DIN-Bold"/>
                <a:sym typeface="DIN-Bold"/>
              </a:defRPr>
            </a:lvl3pPr>
            <a:lvl4pPr marL="1727200" indent="-355600" algn="l">
              <a:spcBef>
                <a:spcPts val="600"/>
              </a:spcBef>
              <a:buFont typeface="Arial"/>
              <a:defRPr sz="2800" b="1">
                <a:solidFill>
                  <a:srgbClr val="FFFFFF"/>
                </a:solidFill>
                <a:latin typeface="DIN-Bold"/>
                <a:ea typeface="DIN-Bold"/>
                <a:cs typeface="DIN-Bold"/>
                <a:sym typeface="DIN-Bold"/>
              </a:defRPr>
            </a:lvl4pPr>
            <a:lvl5pPr marL="2184400" indent="-355600" algn="l">
              <a:spcBef>
                <a:spcPts val="600"/>
              </a:spcBef>
              <a:buFont typeface="Arial"/>
              <a:defRPr sz="2800" b="1">
                <a:solidFill>
                  <a:srgbClr val="FFFFFF"/>
                </a:solidFill>
                <a:latin typeface="DIN-Bold"/>
                <a:ea typeface="DIN-Bold"/>
                <a:cs typeface="DIN-Bold"/>
                <a:sym typeface="DIN-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76982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8117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3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174344DF-011B-48E6-B282-A6F0B24A15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10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174344DF-011B-48E6-B282-A6F0B24A15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89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EE8C3A-CA65-4298-BA8B-D6E64354B524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42DE-4339-4478-8666-7500531B9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38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742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>
              <a:buSzPct val="100000"/>
              <a:buFont typeface="Arial"/>
              <a:buChar char="•"/>
              <a:defRPr b="1">
                <a:solidFill>
                  <a:srgbClr val="00234E"/>
                </a:solidFill>
                <a:latin typeface="DIN-Bold"/>
                <a:ea typeface="DIN-Bold"/>
                <a:cs typeface="DIN-Bold"/>
                <a:sym typeface="DIN-Bold"/>
              </a:defRPr>
            </a:lvl1pPr>
            <a:lvl2pPr algn="l">
              <a:buFont typeface="Arial"/>
              <a:defRPr b="1">
                <a:solidFill>
                  <a:srgbClr val="00234E"/>
                </a:solidFill>
                <a:latin typeface="DIN-Bold"/>
                <a:ea typeface="DIN-Bold"/>
                <a:cs typeface="DIN-Bold"/>
                <a:sym typeface="DIN-Bold"/>
              </a:defRPr>
            </a:lvl2pPr>
            <a:lvl3pPr algn="l">
              <a:buFont typeface="Arial"/>
              <a:defRPr b="1">
                <a:solidFill>
                  <a:srgbClr val="00234E"/>
                </a:solidFill>
                <a:latin typeface="DIN-Bold"/>
                <a:ea typeface="DIN-Bold"/>
                <a:cs typeface="DIN-Bold"/>
                <a:sym typeface="DIN-Bold"/>
              </a:defRPr>
            </a:lvl3pPr>
            <a:lvl4pPr algn="l">
              <a:buFont typeface="Arial"/>
              <a:defRPr b="1">
                <a:solidFill>
                  <a:srgbClr val="00234E"/>
                </a:solidFill>
                <a:latin typeface="DIN-Bold"/>
                <a:ea typeface="DIN-Bold"/>
                <a:cs typeface="DIN-Bold"/>
                <a:sym typeface="DIN-Bold"/>
              </a:defRPr>
            </a:lvl4pPr>
            <a:lvl5pPr algn="l">
              <a:buFont typeface="Arial"/>
              <a:defRPr b="1">
                <a:solidFill>
                  <a:srgbClr val="00234E"/>
                </a:solidFill>
                <a:latin typeface="DIN-Bold"/>
                <a:ea typeface="DIN-Bold"/>
                <a:cs typeface="DIN-Bold"/>
                <a:sym typeface="DIN-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332970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600"/>
              </a:spcBef>
              <a:buSzPct val="100000"/>
              <a:buFont typeface="Arial"/>
              <a:buChar char="•"/>
              <a:defRPr sz="2800" b="1">
                <a:latin typeface="DIN-Bold"/>
                <a:ea typeface="DIN-Bold"/>
                <a:cs typeface="DIN-Bold"/>
                <a:sym typeface="DIN-Bold"/>
              </a:defRPr>
            </a:lvl1pPr>
            <a:lvl2pPr marL="790575" indent="-333375" algn="l">
              <a:spcBef>
                <a:spcPts val="600"/>
              </a:spcBef>
              <a:buFont typeface="Arial"/>
              <a:defRPr sz="2800" b="1">
                <a:latin typeface="DIN-Bold"/>
                <a:ea typeface="DIN-Bold"/>
                <a:cs typeface="DIN-Bold"/>
                <a:sym typeface="DIN-Bold"/>
              </a:defRPr>
            </a:lvl2pPr>
            <a:lvl3pPr marL="1234439" indent="-320039" algn="l">
              <a:spcBef>
                <a:spcPts val="600"/>
              </a:spcBef>
              <a:buFont typeface="Arial"/>
              <a:defRPr sz="2800" b="1">
                <a:latin typeface="DIN-Bold"/>
                <a:ea typeface="DIN-Bold"/>
                <a:cs typeface="DIN-Bold"/>
                <a:sym typeface="DIN-Bold"/>
              </a:defRPr>
            </a:lvl3pPr>
            <a:lvl4pPr marL="1727200" indent="-355600" algn="l">
              <a:spcBef>
                <a:spcPts val="600"/>
              </a:spcBef>
              <a:buFont typeface="Arial"/>
              <a:defRPr sz="2800" b="1">
                <a:latin typeface="DIN-Bold"/>
                <a:ea typeface="DIN-Bold"/>
                <a:cs typeface="DIN-Bold"/>
                <a:sym typeface="DIN-Bold"/>
              </a:defRPr>
            </a:lvl4pPr>
            <a:lvl5pPr marL="2184400" indent="-355600" algn="l">
              <a:spcBef>
                <a:spcPts val="600"/>
              </a:spcBef>
              <a:buFont typeface="Arial"/>
              <a:defRPr sz="2800" b="1">
                <a:latin typeface="DIN-Bold"/>
                <a:ea typeface="DIN-Bold"/>
                <a:cs typeface="DIN-Bold"/>
                <a:sym typeface="DIN-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6774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04693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024534"/>
            <a:ext cx="6400800" cy="175260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solidFill>
                  <a:schemeClr val="bg1"/>
                </a:solidFill>
              </a:defRPr>
            </a:lvl1pPr>
            <a:lvl2pPr marL="0" indent="457200">
              <a:spcBef>
                <a:spcPts val="600"/>
              </a:spcBef>
              <a:buSzTx/>
              <a:buNone/>
              <a:defRPr sz="2800">
                <a:solidFill>
                  <a:schemeClr val="bg1"/>
                </a:solidFill>
              </a:defRPr>
            </a:lvl2pPr>
            <a:lvl3pPr marL="0" indent="914400">
              <a:spcBef>
                <a:spcPts val="600"/>
              </a:spcBef>
              <a:buSzTx/>
              <a:buNone/>
              <a:defRPr sz="2800">
                <a:solidFill>
                  <a:schemeClr val="bg1"/>
                </a:solidFill>
              </a:defRPr>
            </a:lvl3pPr>
            <a:lvl4pPr marL="0" indent="1371600">
              <a:spcBef>
                <a:spcPts val="600"/>
              </a:spcBef>
              <a:buSzTx/>
              <a:buNone/>
              <a:defRPr sz="2800">
                <a:solidFill>
                  <a:schemeClr val="bg1"/>
                </a:solidFill>
              </a:defRPr>
            </a:lvl4pPr>
            <a:lvl5pPr marL="0" indent="1828800">
              <a:spcBef>
                <a:spcPts val="600"/>
              </a:spcBef>
              <a:buSzTx/>
              <a:buNone/>
              <a:defRPr sz="2800">
                <a:solidFill>
                  <a:schemeClr val="bg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742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7368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742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>
              <a:buSzPct val="100000"/>
              <a:buFont typeface="Arial"/>
              <a:buChar char="•"/>
              <a:defRPr b="1">
                <a:solidFill>
                  <a:srgbClr val="FFFFFF"/>
                </a:solidFill>
                <a:latin typeface="DIN-Bold"/>
                <a:ea typeface="DIN-Bold"/>
                <a:cs typeface="DIN-Bold"/>
                <a:sym typeface="DIN-Bold"/>
              </a:defRPr>
            </a:lvl1pPr>
            <a:lvl2pPr algn="l">
              <a:buFont typeface="Arial"/>
              <a:defRPr b="1">
                <a:solidFill>
                  <a:srgbClr val="FFFFFF"/>
                </a:solidFill>
                <a:latin typeface="DIN-Bold"/>
                <a:ea typeface="DIN-Bold"/>
                <a:cs typeface="DIN-Bold"/>
                <a:sym typeface="DIN-Bold"/>
              </a:defRPr>
            </a:lvl2pPr>
            <a:lvl3pPr algn="l">
              <a:buFont typeface="Arial"/>
              <a:defRPr b="1">
                <a:solidFill>
                  <a:srgbClr val="FFFFFF"/>
                </a:solidFill>
                <a:latin typeface="DIN-Bold"/>
                <a:ea typeface="DIN-Bold"/>
                <a:cs typeface="DIN-Bold"/>
                <a:sym typeface="DIN-Bold"/>
              </a:defRPr>
            </a:lvl3pPr>
            <a:lvl4pPr algn="l">
              <a:buFont typeface="Arial"/>
              <a:defRPr b="1">
                <a:solidFill>
                  <a:srgbClr val="FFFFFF"/>
                </a:solidFill>
                <a:latin typeface="DIN-Bold"/>
                <a:ea typeface="DIN-Bold"/>
                <a:cs typeface="DIN-Bold"/>
                <a:sym typeface="DIN-Bold"/>
              </a:defRPr>
            </a:lvl4pPr>
            <a:lvl5pPr algn="l">
              <a:buFont typeface="Arial"/>
              <a:defRPr b="1">
                <a:solidFill>
                  <a:srgbClr val="FFFFFF"/>
                </a:solidFill>
                <a:latin typeface="DIN-Bold"/>
                <a:ea typeface="DIN-Bold"/>
                <a:cs typeface="DIN-Bold"/>
                <a:sym typeface="DIN-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0215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1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1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174344DF-011B-48E6-B282-A6F0B24A15A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0" r:id="rId2"/>
    <p:sldLayoutId id="2147484061" r:id="rId3"/>
    <p:sldLayoutId id="214748406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07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37421"/>
          </a:solidFill>
          <a:uFillTx/>
          <a:latin typeface="DIN-Black"/>
          <a:ea typeface="DIN-Black"/>
          <a:cs typeface="DIN-Black"/>
          <a:sym typeface="DIN-Black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2141"/>
          </a:solidFill>
          <a:uFillTx/>
          <a:latin typeface="DIN-Black"/>
          <a:ea typeface="DIN-Black"/>
          <a:cs typeface="DIN-Black"/>
          <a:sym typeface="DIN-Black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2141"/>
          </a:solidFill>
          <a:uFillTx/>
          <a:latin typeface="DIN-Black"/>
          <a:ea typeface="DIN-Black"/>
          <a:cs typeface="DIN-Black"/>
          <a:sym typeface="DIN-Black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2141"/>
          </a:solidFill>
          <a:uFillTx/>
          <a:latin typeface="DIN-Black"/>
          <a:ea typeface="DIN-Black"/>
          <a:cs typeface="DIN-Black"/>
          <a:sym typeface="DIN-Black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2141"/>
          </a:solidFill>
          <a:uFillTx/>
          <a:latin typeface="DIN-Black"/>
          <a:ea typeface="DIN-Black"/>
          <a:cs typeface="DIN-Black"/>
          <a:sym typeface="DIN-Black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2141"/>
          </a:solidFill>
          <a:uFillTx/>
          <a:latin typeface="DIN-Black"/>
          <a:ea typeface="DIN-Black"/>
          <a:cs typeface="DIN-Black"/>
          <a:sym typeface="DIN-Black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2141"/>
          </a:solidFill>
          <a:uFillTx/>
          <a:latin typeface="DIN-Black"/>
          <a:ea typeface="DIN-Black"/>
          <a:cs typeface="DIN-Black"/>
          <a:sym typeface="DIN-Black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2141"/>
          </a:solidFill>
          <a:uFillTx/>
          <a:latin typeface="DIN-Black"/>
          <a:ea typeface="DIN-Black"/>
          <a:cs typeface="DIN-Black"/>
          <a:sym typeface="DIN-Black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2141"/>
          </a:solidFill>
          <a:uFillTx/>
          <a:latin typeface="DIN-Black"/>
          <a:ea typeface="DIN-Black"/>
          <a:cs typeface="DIN-Black"/>
          <a:sym typeface="DIN-Black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234E"/>
          </a:solidFill>
          <a:uFillTx/>
          <a:latin typeface="DIN-Regular"/>
          <a:ea typeface="DIN-Regular"/>
          <a:cs typeface="DIN-Regular"/>
          <a:sym typeface="DIN-Regular"/>
        </a:defRPr>
      </a:lvl1pPr>
      <a:lvl2pPr marL="783771" marR="0" indent="-326571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234E"/>
          </a:solidFill>
          <a:uFillTx/>
          <a:latin typeface="DIN-Regular"/>
          <a:ea typeface="DIN-Regular"/>
          <a:cs typeface="DIN-Regular"/>
          <a:sym typeface="DIN-Regular"/>
        </a:defRPr>
      </a:lvl2pPr>
      <a:lvl3pPr marL="1219200" marR="0" indent="-304800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234E"/>
          </a:solidFill>
          <a:uFillTx/>
          <a:latin typeface="DIN-Regular"/>
          <a:ea typeface="DIN-Regular"/>
          <a:cs typeface="DIN-Regular"/>
          <a:sym typeface="DIN-Regular"/>
        </a:defRPr>
      </a:lvl3pPr>
      <a:lvl4pPr marL="1737360" marR="0" indent="-365760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234E"/>
          </a:solidFill>
          <a:uFillTx/>
          <a:latin typeface="DIN-Regular"/>
          <a:ea typeface="DIN-Regular"/>
          <a:cs typeface="DIN-Regular"/>
          <a:sym typeface="DIN-Regular"/>
        </a:defRPr>
      </a:lvl4pPr>
      <a:lvl5pPr marL="2194560" marR="0" indent="-365760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234E"/>
          </a:solidFill>
          <a:uFillTx/>
          <a:latin typeface="DIN-Regular"/>
          <a:ea typeface="DIN-Regular"/>
          <a:cs typeface="DIN-Regular"/>
          <a:sym typeface="DIN-Regular"/>
        </a:defRPr>
      </a:lvl5pPr>
      <a:lvl6pPr marL="2651760" marR="0" indent="-365760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37421"/>
          </a:solidFill>
          <a:uFillTx/>
          <a:latin typeface="DIN-Regular"/>
          <a:ea typeface="DIN-Regular"/>
          <a:cs typeface="DIN-Regular"/>
          <a:sym typeface="DIN-Regular"/>
        </a:defRPr>
      </a:lvl6pPr>
      <a:lvl7pPr marL="3108960" marR="0" indent="-365760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37421"/>
          </a:solidFill>
          <a:uFillTx/>
          <a:latin typeface="DIN-Regular"/>
          <a:ea typeface="DIN-Regular"/>
          <a:cs typeface="DIN-Regular"/>
          <a:sym typeface="DIN-Regular"/>
        </a:defRPr>
      </a:lvl7pPr>
      <a:lvl8pPr marL="3566159" marR="0" indent="-365759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37421"/>
          </a:solidFill>
          <a:uFillTx/>
          <a:latin typeface="DIN-Regular"/>
          <a:ea typeface="DIN-Regular"/>
          <a:cs typeface="DIN-Regular"/>
          <a:sym typeface="DIN-Regular"/>
        </a:defRPr>
      </a:lvl8pPr>
      <a:lvl9pPr marL="4023359" marR="0" indent="-365759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37421"/>
          </a:solidFill>
          <a:uFillTx/>
          <a:latin typeface="DIN-Regular"/>
          <a:ea typeface="DIN-Regular"/>
          <a:cs typeface="DIN-Regular"/>
          <a:sym typeface="DIN-Regular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xoserve.sharepoint.com/:w:/r/sites/UKLink/_layouts/15/WopiFrame.aspx?sourcedoc=%7b08449D60-FE9A-4E82-90C1-193ABA69702E%7d&amp;file=M00%20DAILY%20DATALOGGER%20READINGS1%20V6.3L.docx&amp;action=default&amp;DefaultItemOpen=1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xoserve.sharepoint.com/:w:/r/sites/UKLink/_layouts/15/Doc.aspx?sourcedoc=%7bD4DB6604-5BD1-492B-A05F-887B8B0D3D8B%7d&amp;file=U01%20UNBUNDLED%20METER%20READ%20V5L.docx&amp;action=default&amp;mobileredirect=true&amp;DefaultItemOpen=1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sz="quarter"/>
          </p:nvPr>
        </p:nvSpPr>
        <p:spPr>
          <a:xfrm>
            <a:off x="395536" y="3068960"/>
            <a:ext cx="8424936" cy="1388691"/>
          </a:xfrm>
        </p:spPr>
        <p:txBody>
          <a:bodyPr/>
          <a:lstStyle/>
          <a:p>
            <a:r>
              <a:rPr lang="en-US" sz="3200" dirty="0">
                <a:solidFill>
                  <a:srgbClr val="3E5AA8"/>
                </a:solidFill>
              </a:rPr>
              <a:t>XRN4621 - Construction </a:t>
            </a:r>
            <a:r>
              <a:rPr lang="en-US" sz="3200" dirty="0">
                <a:solidFill>
                  <a:srgbClr val="3E5AA8"/>
                </a:solidFill>
              </a:rPr>
              <a:t>of a Meter </a:t>
            </a:r>
            <a:r>
              <a:rPr lang="en-US" sz="3200" dirty="0">
                <a:solidFill>
                  <a:srgbClr val="3E5AA8"/>
                </a:solidFill>
              </a:rPr>
              <a:t>Reading where a Converter and AMR is </a:t>
            </a:r>
            <a:r>
              <a:rPr lang="en-US" sz="3200" dirty="0" smtClean="0">
                <a:solidFill>
                  <a:srgbClr val="3E5AA8"/>
                </a:solidFill>
              </a:rPr>
              <a:t>recorded</a:t>
            </a:r>
            <a:br>
              <a:rPr lang="en-US" sz="3200" dirty="0" smtClean="0">
                <a:solidFill>
                  <a:srgbClr val="3E5AA8"/>
                </a:solidFill>
              </a:rPr>
            </a:br>
            <a:r>
              <a:rPr lang="en-US" sz="3200" i="1" dirty="0" smtClean="0">
                <a:solidFill>
                  <a:srgbClr val="3E5AA8"/>
                </a:solidFill>
              </a:rPr>
              <a:t>OR where a Meter with Conversion capability is fitted</a:t>
            </a:r>
            <a:r>
              <a:rPr lang="en-US" sz="3200" dirty="0" smtClean="0">
                <a:solidFill>
                  <a:srgbClr val="3E5AA8"/>
                </a:solidFill>
              </a:rPr>
              <a:t/>
            </a:r>
            <a:br>
              <a:rPr lang="en-US" sz="3200" dirty="0" smtClean="0">
                <a:solidFill>
                  <a:srgbClr val="3E5AA8"/>
                </a:solidFill>
              </a:rPr>
            </a:br>
            <a:r>
              <a:rPr lang="en-US" sz="3200" i="1" dirty="0" smtClean="0">
                <a:solidFill>
                  <a:srgbClr val="3E5AA8"/>
                </a:solidFill>
              </a:rPr>
              <a:t>v2</a:t>
            </a:r>
            <a:r>
              <a:rPr lang="en-US" sz="3200" dirty="0" smtClean="0">
                <a:solidFill>
                  <a:srgbClr val="3E5AA8"/>
                </a:solidFill>
              </a:rPr>
              <a:t/>
            </a:r>
            <a:br>
              <a:rPr lang="en-US" sz="3200" dirty="0" smtClean="0">
                <a:solidFill>
                  <a:srgbClr val="3E5AA8"/>
                </a:solidFill>
              </a:rPr>
            </a:br>
            <a:r>
              <a:rPr lang="en-US" sz="3200" dirty="0" smtClean="0">
                <a:solidFill>
                  <a:srgbClr val="3E5AA8"/>
                </a:solidFill>
              </a:rPr>
              <a:t/>
            </a:r>
            <a:br>
              <a:rPr lang="en-US" sz="3200" dirty="0" smtClean="0">
                <a:solidFill>
                  <a:srgbClr val="3E5AA8"/>
                </a:solidFill>
              </a:rPr>
            </a:br>
            <a:r>
              <a:rPr lang="en-US" sz="2000" dirty="0" smtClean="0">
                <a:solidFill>
                  <a:srgbClr val="3E5AA8"/>
                </a:solidFill>
              </a:rPr>
              <a:t>DWG </a:t>
            </a:r>
            <a:r>
              <a:rPr lang="en-US" sz="2000" dirty="0" smtClean="0">
                <a:solidFill>
                  <a:srgbClr val="3E5AA8"/>
                </a:solidFill>
              </a:rPr>
              <a:t>28/06/2018</a:t>
            </a:r>
            <a:br>
              <a:rPr lang="en-US" sz="2000" dirty="0" smtClean="0">
                <a:solidFill>
                  <a:srgbClr val="3E5AA8"/>
                </a:solidFill>
              </a:rPr>
            </a:br>
            <a:r>
              <a:rPr lang="en-US" sz="2000" dirty="0">
                <a:solidFill>
                  <a:srgbClr val="3E5AA8"/>
                </a:solidFill>
              </a:rPr>
              <a:t>DSG </a:t>
            </a:r>
            <a:r>
              <a:rPr lang="en-US" sz="2000" i="1" dirty="0" smtClean="0">
                <a:solidFill>
                  <a:srgbClr val="3E5AA8"/>
                </a:solidFill>
              </a:rPr>
              <a:t>02/07/2018 (NB: </a:t>
            </a:r>
            <a:r>
              <a:rPr lang="en-US" sz="2000" dirty="0" smtClean="0">
                <a:solidFill>
                  <a:srgbClr val="3E5AA8"/>
                </a:solidFill>
              </a:rPr>
              <a:t>18/06/2018 </a:t>
            </a:r>
            <a:r>
              <a:rPr lang="en-US" sz="2000" i="1" dirty="0" smtClean="0">
                <a:solidFill>
                  <a:srgbClr val="3E5AA8"/>
                </a:solidFill>
              </a:rPr>
              <a:t>v1)</a:t>
            </a:r>
            <a:endParaRPr lang="en-GB" sz="2000" i="1" dirty="0" smtClean="0">
              <a:solidFill>
                <a:srgbClr val="3E5A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4344DF-011B-48E6-B282-A6F0B24A15A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/>
          <a:p>
            <a:r>
              <a:rPr lang="en-GB" i="1" dirty="0" smtClean="0"/>
              <a:t>Requirement Statements </a:t>
            </a:r>
            <a:r>
              <a:rPr lang="en-GB" sz="1800" i="1" dirty="0" smtClean="0"/>
              <a:t>- Meter with Conversion Capability</a:t>
            </a:r>
            <a:endParaRPr lang="en-GB" sz="1800" i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824536"/>
          </a:xfrm>
        </p:spPr>
        <p:txBody>
          <a:bodyPr/>
          <a:lstStyle/>
          <a:p>
            <a:r>
              <a:rPr lang="en-US" sz="2000" i="1" dirty="0" smtClean="0"/>
              <a:t>Meter with Conversion capability </a:t>
            </a:r>
          </a:p>
          <a:p>
            <a:pPr lvl="1"/>
            <a:r>
              <a:rPr lang="en-US" i="1" dirty="0" smtClean="0"/>
              <a:t>Potential to be fitted on all Supply Meter Points (i.e. not AQ specific)</a:t>
            </a:r>
          </a:p>
          <a:p>
            <a:pPr lvl="1"/>
            <a:endParaRPr lang="en-US" i="1" dirty="0"/>
          </a:p>
          <a:p>
            <a:pPr lvl="1"/>
            <a:r>
              <a:rPr lang="en-US" i="1" dirty="0" smtClean="0"/>
              <a:t>Will be controlled in the Meter Model table (MDD under SPAA)</a:t>
            </a:r>
          </a:p>
          <a:p>
            <a:pPr lvl="2"/>
            <a:r>
              <a:rPr lang="en-US" i="1" dirty="0" smtClean="0"/>
              <a:t>Recommendation to add indicator to Meter Model table </a:t>
            </a:r>
            <a:r>
              <a:rPr lang="en-US" b="1" i="1" dirty="0" smtClean="0"/>
              <a:t>only</a:t>
            </a:r>
          </a:p>
          <a:p>
            <a:pPr lvl="1"/>
            <a:r>
              <a:rPr lang="en-US" i="1" dirty="0" smtClean="0"/>
              <a:t>Recommendation NOT to change RGMA flows to include an explicit flag within flows (SPAA and UKL)</a:t>
            </a:r>
          </a:p>
          <a:p>
            <a:pPr lvl="1"/>
            <a:r>
              <a:rPr lang="en-US" i="1" dirty="0" smtClean="0"/>
              <a:t>Question about consideration of new Meter Type to denoted Conversion Capability, (SPAA and UKL impacts) if included will require:</a:t>
            </a:r>
          </a:p>
          <a:p>
            <a:pPr lvl="2"/>
            <a:r>
              <a:rPr lang="en-US" sz="2000" i="1" dirty="0"/>
              <a:t>Transformation activity to revert existing Models to new </a:t>
            </a:r>
            <a:r>
              <a:rPr lang="en-US" sz="2000" i="1" dirty="0" smtClean="0"/>
              <a:t>Models</a:t>
            </a:r>
            <a:endParaRPr lang="en-US" sz="2000" i="1" dirty="0"/>
          </a:p>
          <a:p>
            <a:pPr lvl="2"/>
            <a:r>
              <a:rPr lang="en-US" sz="2000" i="1" dirty="0"/>
              <a:t>Risk that the Supply Meter Point has transferred to an alternative </a:t>
            </a:r>
            <a:r>
              <a:rPr lang="en-US" sz="2000" i="1" dirty="0" smtClean="0"/>
              <a:t>User – will require action by new User</a:t>
            </a:r>
            <a:endParaRPr lang="en-US" sz="2000" i="1" dirty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9088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4344DF-011B-48E6-B282-A6F0B24A15A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/>
          <a:p>
            <a:r>
              <a:rPr lang="en-GB" i="1" dirty="0" smtClean="0"/>
              <a:t>Requirement Statements </a:t>
            </a:r>
            <a:r>
              <a:rPr lang="en-GB" sz="1800" i="1" dirty="0" smtClean="0"/>
              <a:t>- Meter with Conversion Capability</a:t>
            </a:r>
            <a:endParaRPr lang="en-GB" sz="1800" i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824536"/>
          </a:xfrm>
        </p:spPr>
        <p:txBody>
          <a:bodyPr/>
          <a:lstStyle/>
          <a:p>
            <a:r>
              <a:rPr lang="en-US" sz="2000" i="1" dirty="0" smtClean="0"/>
              <a:t>UNC does not stipulate anything explicit for these scenarios, should it?</a:t>
            </a:r>
            <a:endParaRPr lang="en-US" sz="1600" i="1" dirty="0"/>
          </a:p>
          <a:p>
            <a:r>
              <a:rPr lang="en-US" sz="2000" i="1" dirty="0" smtClean="0"/>
              <a:t>Assuming not, this will be a matter for UK Link system flows (and referred to DSC Change Managers)</a:t>
            </a:r>
            <a:endParaRPr lang="en-US" sz="1600" i="1" dirty="0"/>
          </a:p>
          <a:p>
            <a:pPr lvl="1"/>
            <a:r>
              <a:rPr lang="en-US" sz="1800" i="1" dirty="0" smtClean="0"/>
              <a:t>Proposal to DSC Change Managers (and expected referral to DSG)</a:t>
            </a:r>
          </a:p>
          <a:p>
            <a:pPr lvl="1"/>
            <a:endParaRPr lang="en-US" sz="1600" i="1" dirty="0"/>
          </a:p>
          <a:p>
            <a:pPr lvl="1"/>
            <a:r>
              <a:rPr lang="en-US" i="1" dirty="0"/>
              <a:t>Does not mandate a UK Link system change</a:t>
            </a:r>
          </a:p>
          <a:p>
            <a:pPr lvl="2"/>
            <a:r>
              <a:rPr lang="en-US" i="1" dirty="0"/>
              <a:t>MP Conversion Factor should be set to </a:t>
            </a:r>
            <a:r>
              <a:rPr lang="en-US" i="1" dirty="0" smtClean="0"/>
              <a:t>1</a:t>
            </a:r>
            <a:endParaRPr lang="en-US" i="1" dirty="0" smtClean="0"/>
          </a:p>
          <a:p>
            <a:pPr lvl="1"/>
            <a:r>
              <a:rPr lang="en-US" i="1" dirty="0" smtClean="0"/>
              <a:t>Reading construction:</a:t>
            </a:r>
          </a:p>
          <a:p>
            <a:pPr lvl="2"/>
            <a:r>
              <a:rPr lang="en-US" i="1" dirty="0" smtClean="0"/>
              <a:t>Meter Reading index only – No Converted / Unconverted indexes expected</a:t>
            </a:r>
          </a:p>
          <a:p>
            <a:pPr lvl="2"/>
            <a:r>
              <a:rPr lang="en-US" i="1" dirty="0" smtClean="0"/>
              <a:t>Applies to all Shipper User to UK Link flows (UMR; UBR; UDR; RGMA)</a:t>
            </a:r>
          </a:p>
          <a:p>
            <a:pPr lvl="1"/>
            <a:r>
              <a:rPr lang="en-US" i="1" dirty="0" smtClean="0"/>
              <a:t>Resync - It is not expected to require any resync flows</a:t>
            </a:r>
          </a:p>
          <a:p>
            <a:pPr lvl="1"/>
            <a:r>
              <a:rPr lang="en-US" i="1" dirty="0" smtClean="0"/>
              <a:t>Reporting – potential reporting against Meters with Conversion where MPCF&lt;&gt;1</a:t>
            </a:r>
            <a:endParaRPr lang="en-US" i="1" dirty="0"/>
          </a:p>
          <a:p>
            <a:endParaRPr lang="en-US" dirty="0" smtClean="0"/>
          </a:p>
          <a:p>
            <a:endParaRPr lang="en-US" sz="1400" dirty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967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4344DF-011B-48E6-B282-A6F0B24A15A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824536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1800" dirty="0" smtClean="0"/>
              <a:t>Reading construction in Nexus was highlighted prior to implementation as an issue where Converter and AMR devices are fitted at site</a:t>
            </a:r>
          </a:p>
          <a:p>
            <a:pPr lvl="1"/>
            <a:r>
              <a:rPr lang="en-US" sz="1800" dirty="0" smtClean="0"/>
              <a:t>As [typically] AMR devices only have two ports – therefore may only obtain two indexes </a:t>
            </a:r>
          </a:p>
          <a:p>
            <a:endParaRPr lang="en-US" sz="1800" dirty="0" smtClean="0"/>
          </a:p>
          <a:p>
            <a:r>
              <a:rPr lang="en-US" sz="1800" dirty="0" smtClean="0"/>
              <a:t>In advance of Nexus, we agreed with Shippers that they needed to provide three indexes (meaning that they would need to ‘derive’ one index), </a:t>
            </a:r>
          </a:p>
          <a:p>
            <a:r>
              <a:rPr lang="en-US" sz="1800" dirty="0" smtClean="0"/>
              <a:t>…and that we would look at this following Nexus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i="1" dirty="0" smtClean="0"/>
              <a:t>IGEM Panel GM/5 requested that this group ALSO consider the construction of a Meter Reading where the device is a Meter with Conversion capability (</a:t>
            </a:r>
            <a:r>
              <a:rPr lang="en-US" sz="1800" i="1" dirty="0" err="1" smtClean="0"/>
              <a:t>italicised</a:t>
            </a:r>
            <a:r>
              <a:rPr lang="en-US" sz="1800" i="1" dirty="0" smtClean="0"/>
              <a:t> text is specific to this scenario)</a:t>
            </a: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136779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4344DF-011B-48E6-B282-A6F0B24A15A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/>
          <a:p>
            <a:r>
              <a:rPr lang="en-GB" dirty="0" smtClean="0"/>
              <a:t>Question for Shippers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824536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Through this presentation we’ll go through some of the background, but the question for Shippers to consider is bold text below: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1800" dirty="0"/>
              <a:t>We understand from MAMs that some configurations exist which would call in converted and unconverted ONLY.  </a:t>
            </a:r>
          </a:p>
          <a:p>
            <a:pPr lvl="1"/>
            <a:r>
              <a:rPr lang="en-US" sz="1800" dirty="0">
                <a:ea typeface="+mn-ea"/>
                <a:cs typeface="+mn-cs"/>
              </a:rPr>
              <a:t>UNC doesn’t </a:t>
            </a:r>
            <a:r>
              <a:rPr lang="en-US" sz="1800" dirty="0" smtClean="0">
                <a:ea typeface="+mn-ea"/>
                <a:cs typeface="+mn-cs"/>
              </a:rPr>
              <a:t>appear to envisage </a:t>
            </a:r>
            <a:r>
              <a:rPr lang="en-US" sz="1800" dirty="0">
                <a:ea typeface="+mn-ea"/>
                <a:cs typeface="+mn-cs"/>
              </a:rPr>
              <a:t>this scenario for Shipper provided Meter Readings.</a:t>
            </a:r>
          </a:p>
          <a:p>
            <a:pPr lvl="1"/>
            <a:r>
              <a:rPr lang="en-US" sz="1800" b="1" dirty="0">
                <a:ea typeface="+mn-ea"/>
                <a:cs typeface="+mn-cs"/>
              </a:rPr>
              <a:t>Need assessment of numbers from Shippers of instances of </a:t>
            </a:r>
            <a:r>
              <a:rPr lang="en-US" sz="1800" b="1" dirty="0" smtClean="0">
                <a:ea typeface="+mn-ea"/>
                <a:cs typeface="+mn-cs"/>
              </a:rPr>
              <a:t>Supply Meter Points sending ONLY converted + unconverted indexes </a:t>
            </a:r>
            <a:r>
              <a:rPr lang="en-US" sz="1800" dirty="0">
                <a:ea typeface="+mn-ea"/>
                <a:cs typeface="+mn-cs"/>
              </a:rPr>
              <a:t>– this may drive an alternative approach – e.g. make the Meter Reading ‘Optional’ in the Meter Reading records.</a:t>
            </a:r>
          </a:p>
        </p:txBody>
      </p:sp>
    </p:spTree>
    <p:extLst>
      <p:ext uri="{BB962C8B-B14F-4D97-AF65-F5344CB8AC3E}">
        <p14:creationId xmlns:p14="http://schemas.microsoft.com/office/powerpoint/2010/main" val="53474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– What Code States: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4344DF-011B-48E6-B282-A6F0B24A15A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824536"/>
          </a:xfrm>
        </p:spPr>
        <p:txBody>
          <a:bodyPr/>
          <a:lstStyle/>
          <a:p>
            <a:endParaRPr lang="en-US" sz="2000" dirty="0"/>
          </a:p>
          <a:p>
            <a:endParaRPr lang="en-US" sz="1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3456" y="821792"/>
            <a:ext cx="86868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2400">
                <a:solidFill>
                  <a:srgbClr val="3E5A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2000">
                <a:solidFill>
                  <a:srgbClr val="3E5AA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>
                <a:solidFill>
                  <a:srgbClr val="3E5AA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rgbClr val="3E5AA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rgbClr val="3E5AA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 smtClean="0"/>
              <a:t>Definition of Meter Reading (M 1.5.2)</a:t>
            </a:r>
          </a:p>
          <a:p>
            <a:pPr defTabSz="914400"/>
            <a:r>
              <a:rPr lang="en-US" sz="1800" dirty="0"/>
              <a:t>1.5.2 For the purposes of the Code, in relation to a Supply Meter: (a) a “Meter Reading” is: </a:t>
            </a:r>
            <a:endParaRPr lang="en-US" sz="1800" dirty="0" smtClean="0"/>
          </a:p>
          <a:p>
            <a:pPr lvl="1" defTabSz="914400"/>
            <a:r>
              <a:rPr lang="en-US" sz="1400" dirty="0" smtClean="0"/>
              <a:t>(</a:t>
            </a:r>
            <a:r>
              <a:rPr lang="en-US" sz="1400" dirty="0" err="1"/>
              <a:t>i</a:t>
            </a:r>
            <a:r>
              <a:rPr lang="en-US" sz="1400" dirty="0"/>
              <a:t>) the reading of the index of the Supply Meter; and </a:t>
            </a:r>
            <a:endParaRPr lang="en-US" sz="1400" dirty="0" smtClean="0"/>
          </a:p>
          <a:p>
            <a:pPr lvl="1" defTabSz="914400"/>
            <a:r>
              <a:rPr lang="en-US" sz="1400" dirty="0" smtClean="0"/>
              <a:t>(</a:t>
            </a:r>
            <a:r>
              <a:rPr lang="en-US" sz="1400" dirty="0"/>
              <a:t>ii) where a convertor is installed as described in paragraph 1.2.3, the converted and the unconverted readings of the convertor </a:t>
            </a:r>
            <a:endParaRPr lang="en-US" sz="1400" dirty="0" smtClean="0"/>
          </a:p>
          <a:p>
            <a:pPr marL="457200" lvl="1" indent="0" defTabSz="914400">
              <a:buNone/>
            </a:pPr>
            <a:r>
              <a:rPr lang="en-US" sz="1400" dirty="0" smtClean="0"/>
              <a:t>except </a:t>
            </a:r>
            <a:r>
              <a:rPr lang="en-US" sz="1400" dirty="0"/>
              <a:t>that where Transporter Daily Read Equipment and such a convertor are installed, a Meter Reading need not include both the reading under paragraph (</a:t>
            </a:r>
            <a:r>
              <a:rPr lang="en-US" sz="1400" dirty="0" err="1"/>
              <a:t>i</a:t>
            </a:r>
            <a:r>
              <a:rPr lang="en-US" sz="1400" dirty="0"/>
              <a:t>) and the unconverted reading under paragraph (ii) or where Remote Meter Reading Equipment and such a convertor are installed, a Meter Reading need not include the unconverted reading of the convertor under paragraph (ii</a:t>
            </a:r>
            <a:r>
              <a:rPr lang="en-US" sz="1400" dirty="0" smtClean="0"/>
              <a:t>);</a:t>
            </a:r>
            <a:endParaRPr lang="en-US" sz="1400" kern="0" dirty="0"/>
          </a:p>
          <a:p>
            <a:pPr defTabSz="914400"/>
            <a:endParaRPr lang="en-US" sz="1800" kern="0" dirty="0" smtClean="0"/>
          </a:p>
          <a:p>
            <a:pPr defTabSz="914400"/>
            <a:r>
              <a:rPr lang="en-US" sz="1800" kern="0" dirty="0" smtClean="0"/>
              <a:t>So where it is Transporter Daily Read </a:t>
            </a:r>
            <a:r>
              <a:rPr lang="en-US" sz="1800" kern="0" dirty="0" err="1" smtClean="0"/>
              <a:t>Equipt</a:t>
            </a:r>
            <a:r>
              <a:rPr lang="en-US" sz="1800" kern="0" dirty="0" smtClean="0"/>
              <a:t>– states that valid combinations are: </a:t>
            </a:r>
            <a:endParaRPr lang="en-US" sz="1600" kern="0" dirty="0" smtClean="0"/>
          </a:p>
          <a:p>
            <a:pPr lvl="1" defTabSz="914400"/>
            <a:r>
              <a:rPr lang="en-US" sz="1600" kern="0" dirty="0"/>
              <a:t>Meter + Unconverted + </a:t>
            </a:r>
            <a:r>
              <a:rPr lang="en-US" sz="1600" kern="0" dirty="0" smtClean="0"/>
              <a:t>Converted; OR</a:t>
            </a:r>
          </a:p>
          <a:p>
            <a:pPr lvl="1" defTabSz="914400"/>
            <a:r>
              <a:rPr lang="en-US" sz="1600" kern="0" dirty="0" smtClean="0"/>
              <a:t>Meter + Converted Reading; OR</a:t>
            </a:r>
          </a:p>
          <a:p>
            <a:pPr lvl="1" defTabSz="914400"/>
            <a:r>
              <a:rPr lang="en-US" sz="1600" kern="0" dirty="0" smtClean="0"/>
              <a:t>Unconverted + Converted Reading</a:t>
            </a:r>
          </a:p>
          <a:p>
            <a:pPr defTabSz="914400"/>
            <a:r>
              <a:rPr lang="en-US" sz="1800" kern="0" dirty="0" smtClean="0"/>
              <a:t>Other AMR equipment:</a:t>
            </a:r>
          </a:p>
          <a:p>
            <a:pPr lvl="1" defTabSz="914400"/>
            <a:r>
              <a:rPr lang="en-US" sz="1600" kern="0" dirty="0"/>
              <a:t>Meter + </a:t>
            </a:r>
            <a:r>
              <a:rPr lang="en-US" sz="1600" kern="0" dirty="0" smtClean="0"/>
              <a:t>Converted; OR</a:t>
            </a:r>
            <a:endParaRPr lang="en-US" sz="1600" kern="0" dirty="0"/>
          </a:p>
          <a:p>
            <a:pPr lvl="1" defTabSz="914400"/>
            <a:r>
              <a:rPr lang="en-US" sz="1600" kern="0" dirty="0"/>
              <a:t>Meter + Unconverted + </a:t>
            </a:r>
            <a:r>
              <a:rPr lang="en-US" sz="1600" kern="0" dirty="0" smtClean="0"/>
              <a:t>Converted</a:t>
            </a:r>
          </a:p>
          <a:p>
            <a:pPr defTabSz="914400"/>
            <a:r>
              <a:rPr lang="en-US" sz="1800" i="1" kern="0" dirty="0" smtClean="0"/>
              <a:t>As this discussed a ‘convertor’ device – it is assumed that a Meter with Conversion capability is excluded from this clause?</a:t>
            </a:r>
            <a:endParaRPr lang="en-US" sz="1800" i="1" kern="0" dirty="0"/>
          </a:p>
        </p:txBody>
      </p:sp>
    </p:spTree>
    <p:extLst>
      <p:ext uri="{BB962C8B-B14F-4D97-AF65-F5344CB8AC3E}">
        <p14:creationId xmlns:p14="http://schemas.microsoft.com/office/powerpoint/2010/main" val="2568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– File Formats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4344DF-011B-48E6-B282-A6F0B24A15A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824536"/>
          </a:xfrm>
        </p:spPr>
        <p:txBody>
          <a:bodyPr/>
          <a:lstStyle/>
          <a:p>
            <a:endParaRPr lang="en-US" sz="2000" dirty="0"/>
          </a:p>
          <a:p>
            <a:endParaRPr lang="en-US" sz="1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3456" y="821792"/>
            <a:ext cx="86868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2400">
                <a:solidFill>
                  <a:srgbClr val="3E5A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2000">
                <a:solidFill>
                  <a:srgbClr val="3E5AA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>
                <a:solidFill>
                  <a:srgbClr val="3E5AA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rgbClr val="3E5AA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rgbClr val="3E5AA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Class 1:</a:t>
            </a:r>
          </a:p>
          <a:p>
            <a:pPr marL="0" indent="0">
              <a:buNone/>
            </a:pPr>
            <a:r>
              <a:rPr lang="en-US" sz="1800" kern="0" dirty="0" smtClean="0"/>
              <a:t>M00 Record, DLC File</a:t>
            </a:r>
          </a:p>
          <a:p>
            <a:pPr marL="0" indent="0">
              <a:buNone/>
            </a:pPr>
            <a:r>
              <a:rPr lang="en-US" sz="1800" kern="0" dirty="0">
                <a:hlinkClick r:id="rId2"/>
              </a:rPr>
              <a:t>https://xoserve.sharepoint.com/:w:/r/sites/UKLink/_layouts/15/WopiFrame.aspx?sourcedoc=%</a:t>
            </a:r>
            <a:r>
              <a:rPr lang="en-US" sz="1800" kern="0" dirty="0" smtClean="0">
                <a:hlinkClick r:id="rId2"/>
              </a:rPr>
              <a:t>7B08449D60-FE9A-4E82-90C1-193ABA69702E%7D&amp;file=M00%20DAILY%20DATALOGGER%20READINGS1%20V6.3L.docx&amp;action=default&amp;DefaultItemOpen=1</a:t>
            </a:r>
            <a:endParaRPr lang="en-US" sz="1800" kern="0" dirty="0" smtClean="0"/>
          </a:p>
          <a:p>
            <a:pPr marL="0" indent="0">
              <a:buNone/>
            </a:pPr>
            <a:endParaRPr lang="en-US" sz="1800" kern="0" dirty="0"/>
          </a:p>
          <a:p>
            <a:r>
              <a:rPr lang="en-US" sz="1800" kern="0" dirty="0" smtClean="0"/>
              <a:t>Meter Reading </a:t>
            </a:r>
          </a:p>
          <a:p>
            <a:pPr lvl="1"/>
            <a:r>
              <a:rPr lang="en-US" sz="1400" kern="0" dirty="0" smtClean="0"/>
              <a:t>‘Mandatory Field’</a:t>
            </a:r>
          </a:p>
          <a:p>
            <a:r>
              <a:rPr lang="en-US" sz="1800" kern="0" dirty="0" smtClean="0"/>
              <a:t>Corrected Reading</a:t>
            </a:r>
          </a:p>
          <a:p>
            <a:pPr lvl="1"/>
            <a:r>
              <a:rPr lang="en-US" sz="1400" kern="0" dirty="0" smtClean="0"/>
              <a:t>‘Optional Field’ – Conditionality is that this must be provided where a converter is fitted.</a:t>
            </a:r>
          </a:p>
          <a:p>
            <a:pPr marL="0" indent="0">
              <a:buNone/>
            </a:pPr>
            <a:endParaRPr lang="en-US" sz="2000" kern="0" dirty="0" smtClean="0"/>
          </a:p>
          <a:p>
            <a:pPr defTabSz="914400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750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– File Formats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4344DF-011B-48E6-B282-A6F0B24A15A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824536"/>
          </a:xfrm>
        </p:spPr>
        <p:txBody>
          <a:bodyPr/>
          <a:lstStyle/>
          <a:p>
            <a:endParaRPr lang="en-US" sz="2000" dirty="0"/>
          </a:p>
          <a:p>
            <a:endParaRPr lang="en-US" sz="1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3456" y="821792"/>
            <a:ext cx="86868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2400">
                <a:solidFill>
                  <a:srgbClr val="3E5A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2000">
                <a:solidFill>
                  <a:srgbClr val="3E5AA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>
                <a:solidFill>
                  <a:srgbClr val="3E5AA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rgbClr val="3E5AA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rgbClr val="3E5AA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2C8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Class 4:</a:t>
            </a:r>
          </a:p>
          <a:p>
            <a:pPr marL="0" indent="0">
              <a:buNone/>
            </a:pPr>
            <a:r>
              <a:rPr lang="en-US" sz="1800" kern="0" dirty="0" smtClean="0"/>
              <a:t>U01 Record, UMR File</a:t>
            </a:r>
          </a:p>
          <a:p>
            <a:pPr marL="0" indent="0">
              <a:buNone/>
            </a:pPr>
            <a:r>
              <a:rPr lang="en-US" sz="1800" kern="0" dirty="0">
                <a:hlinkClick r:id="rId2"/>
              </a:rPr>
              <a:t>https://xoserve.sharepoint.com/:w:/r/sites/UKLink/_layouts/15/Doc.aspx?sourcedoc=%</a:t>
            </a:r>
            <a:r>
              <a:rPr lang="en-US" sz="1800" kern="0" dirty="0" smtClean="0">
                <a:hlinkClick r:id="rId2"/>
              </a:rPr>
              <a:t>7BD4DB6604-5BD1-492B-A05F-887B8B0D3D8B%7D&amp;file=U01%20UNBUNDLED%20METER%20READ%20V5L.docx&amp;action=default&amp;mobileredirect=true&amp;DefaultItemOpen=1</a:t>
            </a:r>
            <a:endParaRPr lang="en-US" sz="1800" kern="0" dirty="0" smtClean="0"/>
          </a:p>
          <a:p>
            <a:pPr marL="0" indent="0">
              <a:buNone/>
            </a:pPr>
            <a:endParaRPr lang="en-US" sz="1800" kern="0" dirty="0"/>
          </a:p>
          <a:p>
            <a:r>
              <a:rPr lang="en-US" sz="1800" kern="0" dirty="0" smtClean="0"/>
              <a:t>Meter Reading </a:t>
            </a:r>
          </a:p>
          <a:p>
            <a:pPr lvl="1"/>
            <a:r>
              <a:rPr lang="en-US" sz="1400" kern="0" dirty="0" smtClean="0"/>
              <a:t>‘Mandatory Field’</a:t>
            </a:r>
          </a:p>
          <a:p>
            <a:r>
              <a:rPr lang="en-US" sz="1800" kern="0" dirty="0" smtClean="0"/>
              <a:t>Uncorrected Reading</a:t>
            </a:r>
          </a:p>
          <a:p>
            <a:pPr lvl="1"/>
            <a:r>
              <a:rPr lang="en-US" sz="1400" kern="0" dirty="0"/>
              <a:t>‘Optional Field’ – Conditionality is that this must be provided where a converter is fitted</a:t>
            </a:r>
            <a:r>
              <a:rPr lang="en-US" sz="1400" kern="0" dirty="0" smtClean="0"/>
              <a:t>.</a:t>
            </a:r>
          </a:p>
          <a:p>
            <a:r>
              <a:rPr lang="en-US" sz="1800" kern="0" dirty="0" smtClean="0"/>
              <a:t>Corrected Reading</a:t>
            </a:r>
          </a:p>
          <a:p>
            <a:pPr lvl="1"/>
            <a:r>
              <a:rPr lang="en-US" sz="1400" kern="0" dirty="0" smtClean="0"/>
              <a:t>‘Optional Field’ – Conditionality is that this must be provided where a converter is fitted.</a:t>
            </a:r>
          </a:p>
          <a:p>
            <a:pPr marL="0" indent="0">
              <a:buNone/>
            </a:pPr>
            <a:endParaRPr lang="en-US" sz="2000" kern="0" dirty="0" smtClean="0"/>
          </a:p>
          <a:p>
            <a:pPr defTabSz="914400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1343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30BC2-EEB3-4B34-96E6-26F7060A5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5569"/>
            <a:ext cx="7886700" cy="978233"/>
          </a:xfrm>
        </p:spPr>
        <p:txBody>
          <a:bodyPr>
            <a:normAutofit/>
          </a:bodyPr>
          <a:lstStyle/>
          <a:p>
            <a:r>
              <a:rPr lang="en-GB" sz="4000" dirty="0"/>
              <a:t>Converting Volume into useful Data.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9A5827-4D7B-465D-A2AF-B225291D6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92165"/>
            <a:ext cx="1624013" cy="796037"/>
          </a:xfrm>
          <a:prstGeom prst="rect">
            <a:avLst/>
          </a:prstGeom>
        </p:spPr>
      </p:pic>
      <p:pic>
        <p:nvPicPr>
          <p:cNvPr id="6" name="Graphic 5" descr="Computer">
            <a:extLst>
              <a:ext uri="{FF2B5EF4-FFF2-40B4-BE49-F238E27FC236}">
                <a16:creationId xmlns:a16="http://schemas.microsoft.com/office/drawing/2014/main" xmlns="" id="{F762A9C4-E074-4BA5-8609-C494487B2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98067" y="5005586"/>
            <a:ext cx="914400" cy="914400"/>
          </a:xfrm>
          <a:prstGeom prst="rect">
            <a:avLst/>
          </a:prstGeom>
        </p:spPr>
      </p:pic>
      <p:pic>
        <p:nvPicPr>
          <p:cNvPr id="8" name="Graphic 7" descr="Group">
            <a:extLst>
              <a:ext uri="{FF2B5EF4-FFF2-40B4-BE49-F238E27FC236}">
                <a16:creationId xmlns:a16="http://schemas.microsoft.com/office/drawing/2014/main" xmlns="" id="{00D2FAAA-0E70-41E2-B681-55EF53DABB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09877" y="1673802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32BEEC-9D43-45B9-87BD-5E04CFCB47BC}"/>
              </a:ext>
            </a:extLst>
          </p:cNvPr>
          <p:cNvSpPr txBox="1"/>
          <p:nvPr/>
        </p:nvSpPr>
        <p:spPr>
          <a:xfrm>
            <a:off x="7475853" y="1489136"/>
            <a:ext cx="156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Meter Readers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889A29-9583-472C-83AD-FFD3F38FEFAE}"/>
              </a:ext>
            </a:extLst>
          </p:cNvPr>
          <p:cNvSpPr txBox="1"/>
          <p:nvPr/>
        </p:nvSpPr>
        <p:spPr>
          <a:xfrm>
            <a:off x="1068397" y="1497904"/>
            <a:ext cx="76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Meter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7B1969E6-F625-4C2F-884A-C9F1562DE339}"/>
              </a:ext>
            </a:extLst>
          </p:cNvPr>
          <p:cNvCxnSpPr>
            <a:stCxn id="4" idx="3"/>
            <a:endCxn id="8" idx="1"/>
          </p:cNvCxnSpPr>
          <p:nvPr/>
        </p:nvCxnSpPr>
        <p:spPr>
          <a:xfrm flipV="1">
            <a:off x="2252663" y="2131002"/>
            <a:ext cx="5457214" cy="59182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F9D5166A-8731-48CA-B566-A098FB3C2E8F}"/>
              </a:ext>
            </a:extLst>
          </p:cNvPr>
          <p:cNvCxnSpPr>
            <a:cxnSpLocks/>
          </p:cNvCxnSpPr>
          <p:nvPr/>
        </p:nvCxnSpPr>
        <p:spPr>
          <a:xfrm>
            <a:off x="8167077" y="2385635"/>
            <a:ext cx="0" cy="279466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36EF108-DF07-461B-9A78-88E2C41B7360}"/>
              </a:ext>
            </a:extLst>
          </p:cNvPr>
          <p:cNvSpPr txBox="1"/>
          <p:nvPr/>
        </p:nvSpPr>
        <p:spPr>
          <a:xfrm>
            <a:off x="4833500" y="2160587"/>
            <a:ext cx="2236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2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Manual Meter / Converter Reads</a:t>
            </a:r>
          </a:p>
        </p:txBody>
      </p:sp>
      <p:pic>
        <p:nvPicPr>
          <p:cNvPr id="17" name="Graphic 16" descr="Computer">
            <a:extLst>
              <a:ext uri="{FF2B5EF4-FFF2-40B4-BE49-F238E27FC236}">
                <a16:creationId xmlns:a16="http://schemas.microsoft.com/office/drawing/2014/main" xmlns="" id="{A9B1B0FD-0726-4B52-B08B-EA2D72309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67950" y="3787115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0C1EC8-2E8F-429C-9C04-B8FE0182116D}"/>
              </a:ext>
            </a:extLst>
          </p:cNvPr>
          <p:cNvSpPr txBox="1"/>
          <p:nvPr/>
        </p:nvSpPr>
        <p:spPr>
          <a:xfrm>
            <a:off x="5707385" y="3146495"/>
            <a:ext cx="14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GB" kern="0" baseline="30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rd</a:t>
            </a:r>
            <a:r>
              <a:rPr lang="en-GB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party AMR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System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81249228-1C0B-4485-A4E7-AFD621D977B4}"/>
              </a:ext>
            </a:extLst>
          </p:cNvPr>
          <p:cNvCxnSpPr>
            <a:cxnSpLocks/>
          </p:cNvCxnSpPr>
          <p:nvPr/>
        </p:nvCxnSpPr>
        <p:spPr>
          <a:xfrm>
            <a:off x="7238415" y="4584322"/>
            <a:ext cx="483273" cy="595979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Satellite dish">
            <a:extLst>
              <a:ext uri="{FF2B5EF4-FFF2-40B4-BE49-F238E27FC236}">
                <a16:creationId xmlns:a16="http://schemas.microsoft.com/office/drawing/2014/main" xmlns="" id="{47875CA2-2F08-41C2-B1E1-6785FCA30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617050" y="5839652"/>
            <a:ext cx="457193" cy="457193"/>
          </a:xfrm>
          <a:prstGeom prst="rect">
            <a:avLst/>
          </a:prstGeom>
        </p:spPr>
      </p:pic>
      <p:pic>
        <p:nvPicPr>
          <p:cNvPr id="27" name="Graphic 26" descr="Satellite dish">
            <a:extLst>
              <a:ext uri="{FF2B5EF4-FFF2-40B4-BE49-F238E27FC236}">
                <a16:creationId xmlns:a16="http://schemas.microsoft.com/office/drawing/2014/main" xmlns="" id="{6AC32C94-4C2B-4F8C-8147-D5AA800B7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76689" y="4289337"/>
            <a:ext cx="457193" cy="457193"/>
          </a:xfrm>
          <a:prstGeom prst="rect">
            <a:avLst/>
          </a:prstGeom>
        </p:spPr>
      </p:pic>
      <p:pic>
        <p:nvPicPr>
          <p:cNvPr id="32" name="Graphic 31" descr="Satellite dish">
            <a:extLst>
              <a:ext uri="{FF2B5EF4-FFF2-40B4-BE49-F238E27FC236}">
                <a16:creationId xmlns:a16="http://schemas.microsoft.com/office/drawing/2014/main" xmlns="" id="{AAAE773D-1DC6-4635-B053-EB1E4E8DCC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51668" y="2385635"/>
            <a:ext cx="457193" cy="457193"/>
          </a:xfrm>
          <a:prstGeom prst="rect">
            <a:avLst/>
          </a:prstGeom>
        </p:spPr>
      </p:pic>
      <p:pic>
        <p:nvPicPr>
          <p:cNvPr id="33" name="Graphic 32" descr="Satellite dish">
            <a:extLst>
              <a:ext uri="{FF2B5EF4-FFF2-40B4-BE49-F238E27FC236}">
                <a16:creationId xmlns:a16="http://schemas.microsoft.com/office/drawing/2014/main" xmlns="" id="{85B5105E-50A8-41D9-BB7F-EDEFD91E8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68111" y="3945470"/>
            <a:ext cx="457193" cy="457193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8075C256-E352-4990-8615-E50F95563A00}"/>
              </a:ext>
            </a:extLst>
          </p:cNvPr>
          <p:cNvCxnSpPr>
            <a:endCxn id="17" idx="1"/>
          </p:cNvCxnSpPr>
          <p:nvPr/>
        </p:nvCxnSpPr>
        <p:spPr>
          <a:xfrm>
            <a:off x="6026556" y="4244315"/>
            <a:ext cx="441394" cy="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D4A0CED2-6ADE-4117-9A85-48BA8A4A8B70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2508861" y="2614232"/>
            <a:ext cx="3238224" cy="141440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4953A4B-7568-4F30-B7BA-2D1FB7D3EEFD}"/>
              </a:ext>
            </a:extLst>
          </p:cNvPr>
          <p:cNvSpPr txBox="1"/>
          <p:nvPr/>
        </p:nvSpPr>
        <p:spPr>
          <a:xfrm rot="1450455">
            <a:off x="2459606" y="3017446"/>
            <a:ext cx="3198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2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New generation meter with Logging and Comms</a:t>
            </a:r>
          </a:p>
        </p:txBody>
      </p:sp>
      <p:pic>
        <p:nvPicPr>
          <p:cNvPr id="43" name="Graphic 42" descr="Calculator">
            <a:extLst>
              <a:ext uri="{FF2B5EF4-FFF2-40B4-BE49-F238E27FC236}">
                <a16:creationId xmlns:a16="http://schemas.microsoft.com/office/drawing/2014/main" xmlns="" id="{A8DCC277-C228-4D76-B491-DDEA2801FF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4982" y="3683843"/>
            <a:ext cx="914400" cy="914400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F17766D9-129A-4168-8BA2-D080F51454CC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425997" y="2537858"/>
            <a:ext cx="36185" cy="114598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989D477-D562-4C73-AD29-3BD15D53047A}"/>
              </a:ext>
            </a:extLst>
          </p:cNvPr>
          <p:cNvSpPr txBox="1"/>
          <p:nvPr/>
        </p:nvSpPr>
        <p:spPr>
          <a:xfrm>
            <a:off x="680074" y="2734036"/>
            <a:ext cx="146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2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Pulses of Unconverted Volume</a:t>
            </a:r>
          </a:p>
        </p:txBody>
      </p:sp>
      <p:pic>
        <p:nvPicPr>
          <p:cNvPr id="49" name="Graphic 48" descr="Disk">
            <a:extLst>
              <a:ext uri="{FF2B5EF4-FFF2-40B4-BE49-F238E27FC236}">
                <a16:creationId xmlns:a16="http://schemas.microsoft.com/office/drawing/2014/main" xmlns="" id="{B4DAD50A-1811-452F-AC63-AAE76A2868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28590" y="5767185"/>
            <a:ext cx="914400" cy="914400"/>
          </a:xfrm>
          <a:prstGeom prst="rect">
            <a:avLst/>
          </a:prstGeom>
        </p:spPr>
      </p:pic>
      <p:pic>
        <p:nvPicPr>
          <p:cNvPr id="50" name="Graphic 49" descr="Disk">
            <a:extLst>
              <a:ext uri="{FF2B5EF4-FFF2-40B4-BE49-F238E27FC236}">
                <a16:creationId xmlns:a16="http://schemas.microsoft.com/office/drawing/2014/main" xmlns="" id="{FEB4D576-C087-417F-8E15-3923F2619B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749186" y="2206578"/>
            <a:ext cx="461446" cy="461446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80F95228-F1F6-4437-B981-803534EC5C01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2252663" y="4174067"/>
            <a:ext cx="3415448" cy="26507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D6D5F1BE-B0AA-458E-B797-9F53C02ECF8C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2074243" y="4292353"/>
            <a:ext cx="3657776" cy="1775896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phic 54" descr="Disk">
            <a:extLst>
              <a:ext uri="{FF2B5EF4-FFF2-40B4-BE49-F238E27FC236}">
                <a16:creationId xmlns:a16="http://schemas.microsoft.com/office/drawing/2014/main" xmlns="" id="{DA31748F-A3DD-4580-BA11-98AFD8D61A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625811" y="4174067"/>
            <a:ext cx="461446" cy="46144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60B0B8B-6529-4636-9E9E-05041CC5DF79}"/>
              </a:ext>
            </a:extLst>
          </p:cNvPr>
          <p:cNvSpPr txBox="1"/>
          <p:nvPr/>
        </p:nvSpPr>
        <p:spPr>
          <a:xfrm rot="21372285">
            <a:off x="2607867" y="4074462"/>
            <a:ext cx="237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2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New Generation Volume Converter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2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With Logging and direct Comms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7389BBD1-027A-4803-8B14-D33248124CA9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1440656" y="4598243"/>
            <a:ext cx="21526" cy="11910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AE250F5-2BB5-4DA0-A738-D3EC70703325}"/>
              </a:ext>
            </a:extLst>
          </p:cNvPr>
          <p:cNvSpPr txBox="1"/>
          <p:nvPr/>
        </p:nvSpPr>
        <p:spPr>
          <a:xfrm>
            <a:off x="988733" y="4859021"/>
            <a:ext cx="146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2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Pulses of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2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Converted (and often Unconverted) Volume</a:t>
            </a:r>
          </a:p>
        </p:txBody>
      </p: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xmlns="" id="{6EA8E3A2-A0F7-4E29-BE46-9A8C05AB1D45}"/>
              </a:ext>
            </a:extLst>
          </p:cNvPr>
          <p:cNvCxnSpPr>
            <a:cxnSpLocks/>
            <a:endCxn id="49" idx="1"/>
          </p:cNvCxnSpPr>
          <p:nvPr/>
        </p:nvCxnSpPr>
        <p:spPr>
          <a:xfrm rot="16200000" flipH="1">
            <a:off x="-899993" y="4395802"/>
            <a:ext cx="3426016" cy="23114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7A5FF9F-ACF6-45E5-A951-27EC7D19ECCE}"/>
              </a:ext>
            </a:extLst>
          </p:cNvPr>
          <p:cNvSpPr txBox="1"/>
          <p:nvPr/>
        </p:nvSpPr>
        <p:spPr>
          <a:xfrm rot="5207608">
            <a:off x="-848716" y="4150836"/>
            <a:ext cx="2916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2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Pulses of Unconverted Volume (sometimes)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A3B2E56-541A-4EFD-86E4-F36E8D8B3467}"/>
              </a:ext>
            </a:extLst>
          </p:cNvPr>
          <p:cNvSpPr txBox="1"/>
          <p:nvPr/>
        </p:nvSpPr>
        <p:spPr>
          <a:xfrm>
            <a:off x="1660244" y="3375279"/>
            <a:ext cx="111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Volume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Converter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D9745B3-83AD-41B1-B18E-65ACDD508A18}"/>
              </a:ext>
            </a:extLst>
          </p:cNvPr>
          <p:cNvSpPr txBox="1"/>
          <p:nvPr/>
        </p:nvSpPr>
        <p:spPr>
          <a:xfrm rot="20037761">
            <a:off x="3065594" y="4940117"/>
            <a:ext cx="1685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2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Datalogger with Comms</a:t>
            </a:r>
          </a:p>
        </p:txBody>
      </p:sp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xmlns="" id="{62566081-7294-43F4-8484-8719A0CD4DDB}"/>
              </a:ext>
            </a:extLst>
          </p:cNvPr>
          <p:cNvCxnSpPr/>
          <p:nvPr/>
        </p:nvCxnSpPr>
        <p:spPr>
          <a:xfrm flipV="1">
            <a:off x="1749186" y="2385635"/>
            <a:ext cx="6042752" cy="1610747"/>
          </a:xfrm>
          <a:prstGeom prst="curvedConnector3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2345008-FF44-4537-B1C1-95D5BFD925DE}"/>
              </a:ext>
            </a:extLst>
          </p:cNvPr>
          <p:cNvSpPr txBox="1"/>
          <p:nvPr/>
        </p:nvSpPr>
        <p:spPr>
          <a:xfrm>
            <a:off x="4127973" y="5904908"/>
            <a:ext cx="18920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Note. Pulses are not 100% reliable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270333AB-1F09-43CD-8B94-C3E7C75E839E}"/>
              </a:ext>
            </a:extLst>
          </p:cNvPr>
          <p:cNvSpPr txBox="1"/>
          <p:nvPr/>
        </p:nvSpPr>
        <p:spPr>
          <a:xfrm>
            <a:off x="628650" y="6510276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Datalogger /AMR with Comms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55A5D6-3C7A-4941-AF71-9FEF29D8C0FB}"/>
              </a:ext>
            </a:extLst>
          </p:cNvPr>
          <p:cNvSpPr txBox="1"/>
          <p:nvPr/>
        </p:nvSpPr>
        <p:spPr>
          <a:xfrm>
            <a:off x="7069757" y="4773518"/>
            <a:ext cx="197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Industry IT systems</a:t>
            </a:r>
          </a:p>
        </p:txBody>
      </p:sp>
    </p:spTree>
    <p:extLst>
      <p:ext uri="{BB962C8B-B14F-4D97-AF65-F5344CB8AC3E}">
        <p14:creationId xmlns:p14="http://schemas.microsoft.com/office/powerpoint/2010/main" val="10547878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 Installation Schematics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844824"/>
            <a:ext cx="11521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Meter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1844824"/>
            <a:ext cx="11521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Converter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1844824"/>
            <a:ext cx="11521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AMR</a:t>
            </a:r>
            <a:endParaRPr lang="en-GB" dirty="0"/>
          </a:p>
        </p:txBody>
      </p:sp>
      <p:cxnSp>
        <p:nvCxnSpPr>
          <p:cNvPr id="7" name="Straight Arrow Connector 6"/>
          <p:cNvCxnSpPr>
            <a:stCxn id="3" idx="3"/>
            <a:endCxn id="4" idx="1"/>
          </p:cNvCxnSpPr>
          <p:nvPr/>
        </p:nvCxnSpPr>
        <p:spPr>
          <a:xfrm>
            <a:off x="2195736" y="202949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27984" y="191683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27984" y="213285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60232" y="191683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60232" y="213285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7984" y="214014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unconverted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27984" y="161940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converted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214953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unconverted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162880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converted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43608" y="3279341"/>
            <a:ext cx="11521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Meter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275856" y="3279341"/>
            <a:ext cx="11521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Converter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508104" y="3279341"/>
            <a:ext cx="11521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AMR</a:t>
            </a:r>
            <a:endParaRPr lang="en-GB" dirty="0"/>
          </a:p>
        </p:txBody>
      </p:sp>
      <p:cxnSp>
        <p:nvCxnSpPr>
          <p:cNvPr id="19" name="Straight Arrow Connector 18"/>
          <p:cNvCxnSpPr>
            <a:stCxn id="16" idx="3"/>
            <a:endCxn id="28" idx="0"/>
          </p:cNvCxnSpPr>
          <p:nvPr/>
        </p:nvCxnSpPr>
        <p:spPr>
          <a:xfrm>
            <a:off x="2195736" y="3464007"/>
            <a:ext cx="4008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27984" y="3351349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60232" y="3351349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60232" y="3567373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27984" y="305392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converted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60232" y="3584049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meter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660232" y="306331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converted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2410273" y="3325507"/>
            <a:ext cx="649560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21299999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1200" dirty="0"/>
              <a:t>s</a:t>
            </a:r>
            <a:r>
              <a:rPr lang="en-GB" sz="1200" dirty="0" smtClean="0"/>
              <a:t>plitter</a:t>
            </a:r>
            <a:endParaRPr lang="en-GB" sz="1200" dirty="0"/>
          </a:p>
        </p:txBody>
      </p:sp>
      <p:cxnSp>
        <p:nvCxnSpPr>
          <p:cNvPr id="30" name="Straight Arrow Connector 29"/>
          <p:cNvCxnSpPr>
            <a:endCxn id="17" idx="1"/>
          </p:cNvCxnSpPr>
          <p:nvPr/>
        </p:nvCxnSpPr>
        <p:spPr>
          <a:xfrm>
            <a:off x="2873553" y="3464006"/>
            <a:ext cx="40230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8" idx="1"/>
          </p:cNvCxnSpPr>
          <p:nvPr/>
        </p:nvCxnSpPr>
        <p:spPr>
          <a:xfrm rot="5400000" flipH="1" flipV="1">
            <a:off x="4010872" y="2291555"/>
            <a:ext cx="221414" cy="2773050"/>
          </a:xfrm>
          <a:prstGeom prst="bentConnector4">
            <a:avLst>
              <a:gd name="adj1" fmla="val -103246"/>
              <a:gd name="adj2" fmla="val 9032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71800" y="401609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meter</a:t>
            </a:r>
            <a:endParaRPr lang="en-GB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043608" y="4719501"/>
            <a:ext cx="11521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Meter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3275856" y="4719501"/>
            <a:ext cx="11521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Converter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5508104" y="4719501"/>
            <a:ext cx="11521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AMR*</a:t>
            </a:r>
            <a:endParaRPr lang="en-GB" dirty="0"/>
          </a:p>
        </p:txBody>
      </p:sp>
      <p:cxnSp>
        <p:nvCxnSpPr>
          <p:cNvPr id="40" name="Straight Arrow Connector 39"/>
          <p:cNvCxnSpPr>
            <a:stCxn id="37" idx="3"/>
            <a:endCxn id="47" idx="0"/>
          </p:cNvCxnSpPr>
          <p:nvPr/>
        </p:nvCxnSpPr>
        <p:spPr>
          <a:xfrm>
            <a:off x="2195736" y="4904167"/>
            <a:ext cx="4008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27984" y="4791509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660232" y="4791509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660232" y="537321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27984" y="449408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converted</a:t>
            </a:r>
            <a:endParaRPr lang="en-GB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6660232" y="538989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meter</a:t>
            </a:r>
            <a:endParaRPr lang="en-GB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660232" y="450347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converted</a:t>
            </a:r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2410273" y="4765667"/>
            <a:ext cx="649560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21299999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1200" dirty="0"/>
              <a:t>s</a:t>
            </a:r>
            <a:r>
              <a:rPr lang="en-GB" sz="1200" dirty="0" smtClean="0"/>
              <a:t>plitter</a:t>
            </a:r>
            <a:endParaRPr lang="en-GB" sz="1200" dirty="0"/>
          </a:p>
        </p:txBody>
      </p:sp>
      <p:cxnSp>
        <p:nvCxnSpPr>
          <p:cNvPr id="48" name="Straight Arrow Connector 47"/>
          <p:cNvCxnSpPr>
            <a:endCxn id="38" idx="1"/>
          </p:cNvCxnSpPr>
          <p:nvPr/>
        </p:nvCxnSpPr>
        <p:spPr>
          <a:xfrm>
            <a:off x="2873553" y="4904166"/>
            <a:ext cx="40230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47" idx="1"/>
            <a:endCxn id="51" idx="1"/>
          </p:cNvCxnSpPr>
          <p:nvPr/>
        </p:nvCxnSpPr>
        <p:spPr>
          <a:xfrm rot="16200000" flipH="1">
            <a:off x="4033766" y="3930235"/>
            <a:ext cx="175627" cy="27730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771800" y="545625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meter</a:t>
            </a:r>
            <a:endParaRPr lang="en-GB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5508104" y="5219908"/>
            <a:ext cx="11521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AMR*</a:t>
            </a:r>
            <a:endParaRPr lang="en-GB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427984" y="5007533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660232" y="5007533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427984" y="501481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unconverted</a:t>
            </a:r>
            <a:endParaRPr lang="en-GB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6660232" y="5024209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unconverted</a:t>
            </a:r>
            <a:endParaRPr lang="en-GB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611560" y="602128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- this may be a second AMR device, or three channel AMR device – none are known to be installed at this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2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4344DF-011B-48E6-B282-A6F0B24A15A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/>
          <a:p>
            <a:r>
              <a:rPr lang="en-GB" dirty="0" smtClean="0"/>
              <a:t>Requirement </a:t>
            </a:r>
            <a:r>
              <a:rPr lang="en-GB" dirty="0" smtClean="0"/>
              <a:t>Statements </a:t>
            </a:r>
            <a:r>
              <a:rPr lang="en-GB" sz="1800" dirty="0" smtClean="0"/>
              <a:t>– Converter with AMR</a:t>
            </a:r>
            <a:endParaRPr lang="en-GB" sz="1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824536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UNC appears to stipulate:</a:t>
            </a:r>
          </a:p>
          <a:p>
            <a:pPr defTabSz="914400"/>
            <a:r>
              <a:rPr lang="en-US" sz="1800" dirty="0"/>
              <a:t>So where it is Transporter Daily Read </a:t>
            </a:r>
            <a:r>
              <a:rPr lang="en-US" sz="1800" dirty="0" err="1"/>
              <a:t>Equipt</a:t>
            </a:r>
            <a:r>
              <a:rPr lang="en-US" sz="1800" dirty="0"/>
              <a:t>– states that valid combinations are: </a:t>
            </a:r>
            <a:endParaRPr lang="en-US" sz="1600" dirty="0"/>
          </a:p>
          <a:p>
            <a:pPr lvl="1" defTabSz="914400"/>
            <a:r>
              <a:rPr lang="en-US" sz="1600" dirty="0"/>
              <a:t>Meter + Unconverted + Converted; OR</a:t>
            </a:r>
          </a:p>
          <a:p>
            <a:pPr lvl="1" defTabSz="914400"/>
            <a:r>
              <a:rPr lang="en-US" sz="1600" dirty="0"/>
              <a:t>Meter + Converted Reading; OR</a:t>
            </a:r>
          </a:p>
          <a:p>
            <a:pPr lvl="1" defTabSz="914400"/>
            <a:r>
              <a:rPr lang="en-US" sz="1600" dirty="0"/>
              <a:t>Unconverted + Converted Reading</a:t>
            </a:r>
          </a:p>
          <a:p>
            <a:pPr defTabSz="914400"/>
            <a:r>
              <a:rPr lang="en-US" sz="1800" dirty="0"/>
              <a:t>Other AMR equipment:</a:t>
            </a:r>
          </a:p>
          <a:p>
            <a:pPr lvl="1" defTabSz="914400"/>
            <a:r>
              <a:rPr lang="en-US" sz="1600" dirty="0"/>
              <a:t>Meter + Converted; OR</a:t>
            </a:r>
          </a:p>
          <a:p>
            <a:pPr lvl="1" defTabSz="914400"/>
            <a:r>
              <a:rPr lang="en-US" sz="1600" dirty="0"/>
              <a:t>Meter + Unconverted + Converted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Requirement statements:</a:t>
            </a:r>
          </a:p>
          <a:p>
            <a:pPr lvl="1"/>
            <a:r>
              <a:rPr lang="en-US" sz="1600" dirty="0" smtClean="0"/>
              <a:t>Transporters / DMSP - Continue to only allow Meter and Converter Readings as per records.  Agree?</a:t>
            </a:r>
          </a:p>
          <a:p>
            <a:pPr lvl="1"/>
            <a:r>
              <a:rPr lang="en-US" sz="1600" dirty="0" smtClean="0"/>
              <a:t>Define conditionality in User Reading Records in UMR, UBR and UDR to align to UNC.  Agree?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We understand from MAMs that some configurations exist which would call in converted and unconverted.  Need assessment of numbers </a:t>
            </a:r>
            <a:r>
              <a:rPr lang="en-US" sz="1600" dirty="0" smtClean="0">
                <a:solidFill>
                  <a:srgbClr val="FF0000"/>
                </a:solidFill>
              </a:rPr>
              <a:t>from Shippers of </a:t>
            </a:r>
            <a:r>
              <a:rPr lang="en-US" sz="1600" dirty="0">
                <a:solidFill>
                  <a:srgbClr val="FF0000"/>
                </a:solidFill>
              </a:rPr>
              <a:t>instances of this – this may drive an alternative </a:t>
            </a:r>
            <a:r>
              <a:rPr lang="en-US" sz="1600" dirty="0" smtClean="0">
                <a:solidFill>
                  <a:srgbClr val="FF0000"/>
                </a:solidFill>
              </a:rPr>
              <a:t>approach.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/>
          </a:p>
          <a:p>
            <a:endParaRPr lang="en-US" dirty="0" smtClean="0"/>
          </a:p>
          <a:p>
            <a:endParaRPr lang="en-US" sz="1400" dirty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75957699"/>
      </p:ext>
    </p:extLst>
  </p:cSld>
  <p:clrMapOvr>
    <a:masterClrMapping/>
  </p:clrMapOvr>
</p:sld>
</file>

<file path=ppt/theme/theme1.xml><?xml version="1.0" encoding="utf-8"?>
<a:theme xmlns:a="http://schemas.openxmlformats.org/drawingml/2006/main" name="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2a985eae-c12e-416e-9833-85f34b1ee04e">
      <Url>http://infonet2/sites/XOServe/Pages/Our_Business_CorporateIdentity.aspx</Url>
      <Description>Corporate Identity</Description>
    </Tags>
    <Image_x0020_Group xmlns="2a985eae-c12e-416e-9833-85f34b1ee04e">Document</Image_x0020_Group>
    <Department xmlns="2a985eae-c12e-416e-9833-85f34b1ee04e">Communications</Departmen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027A3842200A4881B078E78C741B39" ma:contentTypeVersion="3" ma:contentTypeDescription="Create a new document." ma:contentTypeScope="" ma:versionID="6fb8bd99a2b914b1d1dd27695f53efc1">
  <xsd:schema xmlns:xsd="http://www.w3.org/2001/XMLSchema" xmlns:p="http://schemas.microsoft.com/office/2006/metadata/properties" xmlns:ns2="2a985eae-c12e-416e-9833-85f34b1ee04e" targetNamespace="http://schemas.microsoft.com/office/2006/metadata/properties" ma:root="true" ma:fieldsID="5b9596359f36dd66c11bae1f87653c13" ns2:_="">
    <xsd:import namespace="2a985eae-c12e-416e-9833-85f34b1ee04e"/>
    <xsd:element name="properties">
      <xsd:complexType>
        <xsd:sequence>
          <xsd:element name="documentManagement">
            <xsd:complexType>
              <xsd:all>
                <xsd:element ref="ns2:Department"/>
                <xsd:element ref="ns2:Tags"/>
                <xsd:element ref="ns2:Image_x0020_Group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a985eae-c12e-416e-9833-85f34b1ee04e" elementFormDefault="qualified">
    <xsd:import namespace="http://schemas.microsoft.com/office/2006/documentManagement/types"/>
    <xsd:element name="Department" ma:index="8" ma:displayName="Department" ma:default="Other" ma:description="Please enter the department that this document is relevant to" ma:format="Dropdown" ma:internalName="Department">
      <xsd:simpleType>
        <xsd:restriction base="dms:Choice">
          <xsd:enumeration value="Archive"/>
          <xsd:enumeration value="BCM"/>
          <xsd:enumeration value="Communications"/>
          <xsd:enumeration value="CSR"/>
          <xsd:enumeration value="Operations"/>
          <xsd:enumeration value="Finance &amp; Business Services"/>
          <xsd:enumeration value="Finance (Reporting)"/>
          <xsd:enumeration value="Human Resources"/>
          <xsd:enumeration value="Legal &amp; Compliance"/>
          <xsd:enumeration value="Our Business"/>
          <xsd:enumeration value="Projects &amp; Change"/>
          <xsd:enumeration value="Strategy &amp; Development"/>
          <xsd:enumeration value="UNISON"/>
          <xsd:enumeration value="Other"/>
          <xsd:enumeration value="Images"/>
        </xsd:restriction>
      </xsd:simpleType>
    </xsd:element>
    <xsd:element name="Tags" ma:index="9" ma:displayName="Publishing Location" ma:description="Primary page to be published on" ma:format="Hyperlink" ma:internalName="Tags">
      <xsd:complexType>
        <xsd:complexContent>
          <xsd:extension base="dms:URL">
            <xsd:sequence>
              <xsd:element name="Url" type="dms:ValidUrl"/>
              <xsd:element name="Description" type="xsd:string"/>
            </xsd:sequence>
          </xsd:extension>
        </xsd:complexContent>
      </xsd:complexType>
    </xsd:element>
    <xsd:element name="Image_x0020_Group" ma:index="10" nillable="true" ma:displayName="Group" ma:default="Document" ma:format="Dropdown" ma:internalName="Image_x0020_Group">
      <xsd:simpleType>
        <xsd:restriction base="dms:Choice">
          <xsd:enumeration value="Document"/>
          <xsd:enumeration value="Form"/>
          <xsd:enumeration value="Newsletter"/>
          <xsd:enumeration value="Staff"/>
          <xsd:enumeration value="Clipart"/>
          <xsd:enumeration value="Logo"/>
          <xsd:enumeration value="Background"/>
          <xsd:enumeration value="Charit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545E1A-EA83-463B-B744-ADE3D05E804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2a985eae-c12e-416e-9833-85f34b1ee04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7852B6-C231-462B-AC9A-6F2190470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85eae-c12e-416e-9833-85f34b1ee04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8BF2A29-2C2F-44EF-BF41-193292EB7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8293</TotalTime>
  <Words>1067</Words>
  <Application>Microsoft Office PowerPoint</Application>
  <PresentationFormat>On-screen Show (4:3)</PresentationFormat>
  <Paragraphs>149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xoserve templates</vt:lpstr>
      <vt:lpstr>1_Custom Design</vt:lpstr>
      <vt:lpstr>XRN4621 - Construction of a Meter Reading where a Converter and AMR is recorded OR where a Meter with Conversion capability is fitted v2  DWG 28/06/2018 DSG 02/07/2018 (NB: 18/06/2018 v1)</vt:lpstr>
      <vt:lpstr>Background</vt:lpstr>
      <vt:lpstr>Question for Shippers</vt:lpstr>
      <vt:lpstr>Background – What Code States:</vt:lpstr>
      <vt:lpstr>Background – File Formats</vt:lpstr>
      <vt:lpstr>Background – File Formats</vt:lpstr>
      <vt:lpstr>Converting Volume into useful Data.</vt:lpstr>
      <vt:lpstr>Valid Installation Schematics</vt:lpstr>
      <vt:lpstr>Requirement Statements – Converter with AMR</vt:lpstr>
      <vt:lpstr>Requirement Statements - Meter with Conversion Capability</vt:lpstr>
      <vt:lpstr>Requirement Statements - Meter with Conversion Capability</vt:lpstr>
    </vt:vector>
  </TitlesOfParts>
  <Company>DC Freelance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has been achieved since last meeting?</dc:title>
  <dc:creator>Simon Clements</dc:creator>
  <cp:lastModifiedBy>David Addison</cp:lastModifiedBy>
  <cp:revision>250</cp:revision>
  <dcterms:created xsi:type="dcterms:W3CDTF">2011-09-20T14:58:41Z</dcterms:created>
  <dcterms:modified xsi:type="dcterms:W3CDTF">2018-06-27T08:01:05Z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_AdHocReviewCycleID">
    <vt:i4>2029836504</vt:i4>
  </property>
  <property fmtid="{D5CDD505-2E9C-101B-9397-08002B2CF9AE}" pid="4" name="_NewReviewCycle">
    <vt:lpwstr/>
  </property>
  <property fmtid="{D5CDD505-2E9C-101B-9397-08002B2CF9AE}" pid="5" name="_EmailSubject">
    <vt:lpwstr>Approval of DSG Slides</vt:lpwstr>
  </property>
  <property fmtid="{D5CDD505-2E9C-101B-9397-08002B2CF9AE}" pid="6" name="_AuthorEmail">
    <vt:lpwstr>david.addison@xoserve.com</vt:lpwstr>
  </property>
  <property fmtid="{D5CDD505-2E9C-101B-9397-08002B2CF9AE}" pid="7" name="_AuthorEmailDisplayName">
    <vt:lpwstr>Addison, David</vt:lpwstr>
  </property>
  <property fmtid="{D5CDD505-2E9C-101B-9397-08002B2CF9AE}" pid="8" name="ContentTypeId">
    <vt:lpwstr>0x010100EC027A3842200A4881B078E78C741B39</vt:lpwstr>
  </property>
  <property fmtid="{D5CDD505-2E9C-101B-9397-08002B2CF9AE}" pid="9" name="_PreviousAdHocReviewCycleID">
    <vt:i4>-1375017921</vt:i4>
  </property>
</Properties>
</file>