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143" r:id="rId5"/>
    <p:sldMasterId id="2147484147" r:id="rId6"/>
  </p:sldMasterIdLst>
  <p:handoutMasterIdLst>
    <p:handoutMasterId r:id="rId20"/>
  </p:handoutMasterIdLst>
  <p:sldIdLst>
    <p:sldId id="277" r:id="rId7"/>
    <p:sldId id="314" r:id="rId8"/>
    <p:sldId id="315" r:id="rId9"/>
    <p:sldId id="319" r:id="rId10"/>
    <p:sldId id="318" r:id="rId11"/>
    <p:sldId id="320" r:id="rId12"/>
    <p:sldId id="321" r:id="rId13"/>
    <p:sldId id="322" r:id="rId14"/>
    <p:sldId id="293" r:id="rId15"/>
    <p:sldId id="313" r:id="rId16"/>
    <p:sldId id="323" r:id="rId17"/>
    <p:sldId id="311" r:id="rId18"/>
    <p:sldId id="325" r:id="rId19"/>
  </p:sldIdLst>
  <p:sldSz cx="9144000" cy="5143500" type="screen16x9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CF9E"/>
    <a:srgbClr val="00B050"/>
    <a:srgbClr val="FFC000"/>
    <a:srgbClr val="00E658"/>
    <a:srgbClr val="7030A0"/>
    <a:srgbClr val="FFFF00"/>
    <a:srgbClr val="0579CD"/>
    <a:srgbClr val="3E5AA8"/>
    <a:srgbClr val="1D3E61"/>
    <a:srgbClr val="D223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Objects="1">
      <p:cViewPr>
        <p:scale>
          <a:sx n="100" d="100"/>
          <a:sy n="100" d="100"/>
        </p:scale>
        <p:origin x="-540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05/06/2018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3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510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27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73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225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560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3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847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27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03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225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934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9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2" y="473154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5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6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67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1D3E61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800">
          <a:solidFill>
            <a:srgbClr val="3E5AA8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500">
          <a:solidFill>
            <a:srgbClr val="3E5AA8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200">
          <a:solidFill>
            <a:srgbClr val="3E5AA8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200">
          <a:solidFill>
            <a:srgbClr val="3E5AA8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9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73154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5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latin typeface="Arial"/>
              </a:rPr>
              <a:pPr>
                <a:defRPr/>
              </a:pPr>
              <a:t>‹#›</a:t>
            </a:fld>
            <a:endParaRPr lang="en-GB" dirty="0">
              <a:latin typeface="Arial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6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421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1D3E61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800">
          <a:solidFill>
            <a:srgbClr val="3E5AA8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500">
          <a:solidFill>
            <a:srgbClr val="3E5AA8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200">
          <a:solidFill>
            <a:srgbClr val="3E5AA8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200">
          <a:solidFill>
            <a:srgbClr val="3E5AA8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2680320"/>
            <a:ext cx="9144000" cy="971550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Change Assurance Update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3649290"/>
            <a:ext cx="9144000" cy="578644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DSC Change Committee June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-1"/>
            <a:ext cx="8688388" cy="681037"/>
          </a:xfrm>
        </p:spPr>
        <p:txBody>
          <a:bodyPr/>
          <a:lstStyle/>
          <a:p>
            <a:r>
              <a:rPr lang="en-GB" sz="2400" dirty="0" smtClean="0"/>
              <a:t>Change Assurance Plan 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23528" y="715638"/>
            <a:ext cx="8313684" cy="3800328"/>
            <a:chOff x="323528" y="715638"/>
            <a:chExt cx="8313684" cy="3800328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3528" y="715638"/>
              <a:ext cx="8293296" cy="3800328"/>
            </a:xfrm>
            <a:prstGeom prst="rect">
              <a:avLst/>
            </a:prstGeom>
          </p:spPr>
        </p:pic>
        <p:sp>
          <p:nvSpPr>
            <p:cNvPr id="39" name="Rectangle 38"/>
            <p:cNvSpPr/>
            <p:nvPr/>
          </p:nvSpPr>
          <p:spPr bwMode="auto">
            <a:xfrm>
              <a:off x="3059482" y="1995686"/>
              <a:ext cx="648072" cy="259822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707904" y="2261102"/>
              <a:ext cx="936104" cy="261532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41" name="Rounded Rectangular Callout 40"/>
            <p:cNvSpPr/>
            <p:nvPr/>
          </p:nvSpPr>
          <p:spPr bwMode="auto">
            <a:xfrm>
              <a:off x="2555727" y="1995602"/>
              <a:ext cx="483367" cy="274431"/>
            </a:xfrm>
            <a:prstGeom prst="wedgeRoundRectCallout">
              <a:avLst>
                <a:gd name="adj1" fmla="val 52694"/>
                <a:gd name="adj2" fmla="val -22006"/>
                <a:gd name="adj3" fmla="val 16667"/>
              </a:avLst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r>
                <a:rPr lang="en-GB" sz="600" dirty="0">
                  <a:solidFill>
                    <a:srgbClr val="FFFFFF"/>
                  </a:solidFill>
                </a:rPr>
                <a:t>R2 </a:t>
              </a:r>
              <a:r>
                <a:rPr lang="en-GB" sz="600" dirty="0" smtClean="0">
                  <a:solidFill>
                    <a:srgbClr val="FFFFFF"/>
                  </a:solidFill>
                </a:rPr>
                <a:t>Health</a:t>
              </a:r>
            </a:p>
            <a:p>
              <a:pPr algn="ctr" defTabSz="914400"/>
              <a:r>
                <a:rPr lang="en-GB" sz="600" dirty="0" smtClean="0">
                  <a:solidFill>
                    <a:srgbClr val="FFFFFF"/>
                  </a:solidFill>
                </a:rPr>
                <a:t> </a:t>
              </a:r>
              <a:r>
                <a:rPr lang="en-GB" sz="600" dirty="0">
                  <a:solidFill>
                    <a:srgbClr val="FFFFFF"/>
                  </a:solidFill>
                </a:rPr>
                <a:t>check</a:t>
              </a:r>
            </a:p>
          </p:txBody>
        </p:sp>
        <p:sp>
          <p:nvSpPr>
            <p:cNvPr id="42" name="Rounded Rectangular Callout 41"/>
            <p:cNvSpPr/>
            <p:nvPr/>
          </p:nvSpPr>
          <p:spPr bwMode="auto">
            <a:xfrm>
              <a:off x="2699792" y="2255508"/>
              <a:ext cx="483367" cy="274431"/>
            </a:xfrm>
            <a:prstGeom prst="wedgeRoundRectCallout">
              <a:avLst>
                <a:gd name="adj1" fmla="val 158743"/>
                <a:gd name="adj2" fmla="val -11249"/>
                <a:gd name="adj3" fmla="val 16667"/>
              </a:avLst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r>
                <a:rPr lang="en-GB" sz="600" dirty="0" smtClean="0">
                  <a:solidFill>
                    <a:srgbClr val="FFFFFF"/>
                  </a:solidFill>
                </a:rPr>
                <a:t>R3 Health</a:t>
              </a:r>
            </a:p>
            <a:p>
              <a:pPr algn="ctr" defTabSz="914400"/>
              <a:r>
                <a:rPr lang="en-GB" sz="600" dirty="0" smtClean="0">
                  <a:solidFill>
                    <a:srgbClr val="FFFFFF"/>
                  </a:solidFill>
                </a:rPr>
                <a:t> </a:t>
              </a:r>
              <a:r>
                <a:rPr lang="en-GB" sz="600" dirty="0">
                  <a:solidFill>
                    <a:srgbClr val="FFFFFF"/>
                  </a:solidFill>
                </a:rPr>
                <a:t>check</a:t>
              </a:r>
            </a:p>
          </p:txBody>
        </p:sp>
        <p:sp>
          <p:nvSpPr>
            <p:cNvPr id="43" name="Rounded Rectangular Callout 42"/>
            <p:cNvSpPr/>
            <p:nvPr/>
          </p:nvSpPr>
          <p:spPr bwMode="auto">
            <a:xfrm>
              <a:off x="4160524" y="1706846"/>
              <a:ext cx="483367" cy="274431"/>
            </a:xfrm>
            <a:prstGeom prst="wedgeRoundRectCallout">
              <a:avLst>
                <a:gd name="adj1" fmla="val 94204"/>
                <a:gd name="adj2" fmla="val 49719"/>
                <a:gd name="adj3" fmla="val 16667"/>
              </a:avLst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r>
                <a:rPr lang="en-GB" sz="600" dirty="0">
                  <a:solidFill>
                    <a:srgbClr val="FFFFFF"/>
                  </a:solidFill>
                </a:rPr>
                <a:t>R2 </a:t>
              </a:r>
              <a:r>
                <a:rPr lang="en-GB" sz="600" dirty="0" smtClean="0">
                  <a:solidFill>
                    <a:srgbClr val="FFFFFF"/>
                  </a:solidFill>
                </a:rPr>
                <a:t>Stage </a:t>
              </a:r>
              <a:br>
                <a:rPr lang="en-GB" sz="600" dirty="0" smtClean="0">
                  <a:solidFill>
                    <a:srgbClr val="FFFFFF"/>
                  </a:solidFill>
                </a:rPr>
              </a:br>
              <a:r>
                <a:rPr lang="en-GB" sz="600" dirty="0" smtClean="0">
                  <a:solidFill>
                    <a:srgbClr val="FFFFFF"/>
                  </a:solidFill>
                </a:rPr>
                <a:t>Gate</a:t>
              </a:r>
              <a:endParaRPr lang="en-GB" sz="600" dirty="0">
                <a:solidFill>
                  <a:srgbClr val="FFFF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752310" y="1995686"/>
              <a:ext cx="251738" cy="259822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7740352" y="2255508"/>
              <a:ext cx="251738" cy="259822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46" name="Rounded Rectangular Callout 45"/>
            <p:cNvSpPr/>
            <p:nvPr/>
          </p:nvSpPr>
          <p:spPr bwMode="auto">
            <a:xfrm>
              <a:off x="8153845" y="2248203"/>
              <a:ext cx="483367" cy="274431"/>
            </a:xfrm>
            <a:prstGeom prst="wedgeRoundRectCallout">
              <a:avLst>
                <a:gd name="adj1" fmla="val -78730"/>
                <a:gd name="adj2" fmla="val -4160"/>
                <a:gd name="adj3" fmla="val 16667"/>
              </a:avLst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r>
                <a:rPr lang="en-GB" sz="600" dirty="0" smtClean="0">
                  <a:solidFill>
                    <a:srgbClr val="FFFFFF"/>
                  </a:solidFill>
                </a:rPr>
                <a:t>R3 Health</a:t>
              </a:r>
            </a:p>
            <a:p>
              <a:pPr algn="ctr" defTabSz="914400"/>
              <a:r>
                <a:rPr lang="en-GB" sz="600" dirty="0" smtClean="0">
                  <a:solidFill>
                    <a:srgbClr val="FFFFFF"/>
                  </a:solidFill>
                </a:rPr>
                <a:t> </a:t>
              </a:r>
              <a:r>
                <a:rPr lang="en-GB" sz="600" dirty="0">
                  <a:solidFill>
                    <a:srgbClr val="FFFFFF"/>
                  </a:solidFill>
                </a:rPr>
                <a:t>check</a:t>
              </a: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995936" y="2802182"/>
              <a:ext cx="1350295" cy="273623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48" name="Rounded Rectangular Callout 47"/>
            <p:cNvSpPr/>
            <p:nvPr/>
          </p:nvSpPr>
          <p:spPr bwMode="auto">
            <a:xfrm>
              <a:off x="2710736" y="2802182"/>
              <a:ext cx="483367" cy="274431"/>
            </a:xfrm>
            <a:prstGeom prst="wedgeRoundRectCallout">
              <a:avLst>
                <a:gd name="adj1" fmla="val 217630"/>
                <a:gd name="adj2" fmla="val -16242"/>
                <a:gd name="adj3" fmla="val 16667"/>
              </a:avLst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r>
                <a:rPr lang="en-GB" sz="600" dirty="0" smtClean="0">
                  <a:solidFill>
                    <a:srgbClr val="FFFFFF"/>
                  </a:solidFill>
                </a:rPr>
                <a:t>TU Lessons</a:t>
              </a:r>
            </a:p>
            <a:p>
              <a:pPr algn="ctr" defTabSz="914400"/>
              <a:r>
                <a:rPr lang="en-GB" sz="600" dirty="0" smtClean="0">
                  <a:solidFill>
                    <a:srgbClr val="FFFFFF"/>
                  </a:solidFill>
                </a:rPr>
                <a:t>Learnt</a:t>
              </a:r>
              <a:endParaRPr lang="en-GB" sz="600" dirty="0">
                <a:solidFill>
                  <a:srgbClr val="FFFFFF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643890" y="3075806"/>
              <a:ext cx="720197" cy="281130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50" name="Rounded Rectangular Callout 49"/>
            <p:cNvSpPr/>
            <p:nvPr/>
          </p:nvSpPr>
          <p:spPr bwMode="auto">
            <a:xfrm>
              <a:off x="2990984" y="3090466"/>
              <a:ext cx="539111" cy="274431"/>
            </a:xfrm>
            <a:prstGeom prst="wedgeRoundRectCallout">
              <a:avLst>
                <a:gd name="adj1" fmla="val 250968"/>
                <a:gd name="adj2" fmla="val -22345"/>
                <a:gd name="adj3" fmla="val 16667"/>
              </a:avLst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r>
                <a:rPr lang="en-GB" sz="600" dirty="0" smtClean="0">
                  <a:solidFill>
                    <a:srgbClr val="FFFFFF"/>
                  </a:solidFill>
                </a:rPr>
                <a:t>TU N&amp;D </a:t>
              </a:r>
            </a:p>
            <a:p>
              <a:pPr algn="ctr" defTabSz="914400"/>
              <a:r>
                <a:rPr lang="en-GB" sz="600" dirty="0" smtClean="0">
                  <a:solidFill>
                    <a:srgbClr val="FFFFFF"/>
                  </a:solidFill>
                </a:rPr>
                <a:t>Health Check</a:t>
              </a:r>
              <a:endParaRPr lang="en-GB" sz="600" dirty="0">
                <a:solidFill>
                  <a:srgbClr val="FFFFFF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364088" y="2798682"/>
              <a:ext cx="251738" cy="259822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52" name="Rounded Rectangular Callout 51"/>
            <p:cNvSpPr/>
            <p:nvPr/>
          </p:nvSpPr>
          <p:spPr bwMode="auto">
            <a:xfrm>
              <a:off x="5906380" y="2802823"/>
              <a:ext cx="483367" cy="274431"/>
            </a:xfrm>
            <a:prstGeom prst="wedgeRoundRectCallout">
              <a:avLst>
                <a:gd name="adj1" fmla="val -107513"/>
                <a:gd name="adj2" fmla="val -5891"/>
                <a:gd name="adj3" fmla="val 16667"/>
              </a:avLst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r>
                <a:rPr lang="en-GB" sz="600" dirty="0" smtClean="0">
                  <a:solidFill>
                    <a:srgbClr val="FFFFFF"/>
                  </a:solidFill>
                </a:rPr>
                <a:t>TU ERP </a:t>
              </a:r>
            </a:p>
            <a:p>
              <a:pPr algn="ctr" defTabSz="914400"/>
              <a:r>
                <a:rPr lang="en-GB" sz="600" dirty="0" smtClean="0">
                  <a:solidFill>
                    <a:srgbClr val="FFFFFF"/>
                  </a:solidFill>
                </a:rPr>
                <a:t>Stage Gate</a:t>
              </a:r>
              <a:endParaRPr lang="en-GB" sz="600" dirty="0">
                <a:solidFill>
                  <a:srgbClr val="FFFFFF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8319769" y="3097113"/>
              <a:ext cx="251738" cy="259822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54" name="Rounded Rectangular Callout 53"/>
            <p:cNvSpPr/>
            <p:nvPr/>
          </p:nvSpPr>
          <p:spPr bwMode="auto">
            <a:xfrm>
              <a:off x="7740352" y="3076613"/>
              <a:ext cx="483367" cy="274431"/>
            </a:xfrm>
            <a:prstGeom prst="wedgeRoundRectCallout">
              <a:avLst>
                <a:gd name="adj1" fmla="val 66502"/>
                <a:gd name="adj2" fmla="val -954"/>
                <a:gd name="adj3" fmla="val 16667"/>
              </a:avLst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r>
                <a:rPr lang="en-GB" sz="600" dirty="0" smtClean="0">
                  <a:solidFill>
                    <a:srgbClr val="FFFFFF"/>
                  </a:solidFill>
                </a:rPr>
                <a:t>TU N&amp;D</a:t>
              </a:r>
            </a:p>
            <a:p>
              <a:pPr algn="ctr" defTabSz="914400"/>
              <a:r>
                <a:rPr lang="en-GB" sz="600" dirty="0" smtClean="0">
                  <a:solidFill>
                    <a:srgbClr val="FFFFFF"/>
                  </a:solidFill>
                </a:rPr>
                <a:t>Stage gate</a:t>
              </a:r>
              <a:endParaRPr lang="en-GB" sz="600" dirty="0">
                <a:solidFill>
                  <a:srgbClr val="FFFFFF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011850" y="3633885"/>
              <a:ext cx="648382" cy="274431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56" name="Rounded Rectangular Callout 55"/>
            <p:cNvSpPr/>
            <p:nvPr/>
          </p:nvSpPr>
          <p:spPr bwMode="auto">
            <a:xfrm>
              <a:off x="7156782" y="3633885"/>
              <a:ext cx="539111" cy="274431"/>
            </a:xfrm>
            <a:prstGeom prst="wedgeRoundRectCallout">
              <a:avLst>
                <a:gd name="adj1" fmla="val -136865"/>
                <a:gd name="adj2" fmla="val 2682"/>
                <a:gd name="adj3" fmla="val 16667"/>
              </a:avLst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r>
                <a:rPr lang="en-GB" sz="600" dirty="0" smtClean="0">
                  <a:solidFill>
                    <a:srgbClr val="FFFFFF"/>
                  </a:solidFill>
                </a:rPr>
                <a:t>GB C </a:t>
              </a:r>
            </a:p>
            <a:p>
              <a:pPr algn="ctr" defTabSz="914400"/>
              <a:r>
                <a:rPr lang="en-GB" sz="600" dirty="0" smtClean="0">
                  <a:solidFill>
                    <a:srgbClr val="FFFFFF"/>
                  </a:solidFill>
                </a:rPr>
                <a:t>Health Check</a:t>
              </a:r>
              <a:endParaRPr lang="en-GB" sz="600" dirty="0">
                <a:solidFill>
                  <a:srgbClr val="FFFFFF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6660232" y="4190516"/>
              <a:ext cx="648382" cy="302439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58" name="Rounded Rectangular Callout 57"/>
            <p:cNvSpPr/>
            <p:nvPr/>
          </p:nvSpPr>
          <p:spPr bwMode="auto">
            <a:xfrm>
              <a:off x="7982035" y="4204263"/>
              <a:ext cx="539111" cy="274431"/>
            </a:xfrm>
            <a:prstGeom prst="wedgeRoundRectCallout">
              <a:avLst>
                <a:gd name="adj1" fmla="val -173094"/>
                <a:gd name="adj2" fmla="val -13808"/>
                <a:gd name="adj3" fmla="val 16667"/>
              </a:avLst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/>
              <a:r>
                <a:rPr lang="en-GB" sz="600" dirty="0" smtClean="0">
                  <a:solidFill>
                    <a:srgbClr val="FFFFFF"/>
                  </a:solidFill>
                </a:rPr>
                <a:t>D E P </a:t>
              </a:r>
            </a:p>
            <a:p>
              <a:pPr algn="ctr" defTabSz="914400"/>
              <a:r>
                <a:rPr lang="en-GB" sz="600" dirty="0" smtClean="0">
                  <a:solidFill>
                    <a:srgbClr val="FFFFFF"/>
                  </a:solidFill>
                </a:rPr>
                <a:t>Health Check</a:t>
              </a:r>
              <a:endParaRPr lang="en-GB" sz="6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50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-1"/>
            <a:ext cx="8688388" cy="681037"/>
          </a:xfrm>
        </p:spPr>
        <p:txBody>
          <a:bodyPr/>
          <a:lstStyle/>
          <a:p>
            <a:r>
              <a:rPr lang="en-GB" sz="2400" dirty="0" smtClean="0"/>
              <a:t>DSC Change Committee Interactions  - Proposed approach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1520" y="699542"/>
            <a:ext cx="8352928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Monthly provision of: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Change assurance Plan on a page (POAP) included with UK Link and Gemini POAPs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Dashboard of Change Assurance Assessment Results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Quarterly attendance by the Head of Change Assurance at DSC Change Committee (when there are no Amber or Red assurance results to report)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If there are Amber or Red results </a:t>
            </a:r>
            <a:r>
              <a:rPr lang="en-GB" sz="1400" dirty="0"/>
              <a:t>to </a:t>
            </a:r>
            <a:r>
              <a:rPr lang="en-GB" sz="1400" dirty="0" smtClean="0"/>
              <a:t>communicate, </a:t>
            </a:r>
            <a:r>
              <a:rPr lang="en-GB" sz="1400" dirty="0"/>
              <a:t>the Head of Change Assurance </a:t>
            </a:r>
            <a:r>
              <a:rPr lang="en-GB" sz="1400" dirty="0" smtClean="0"/>
              <a:t>will attend DSC Change Committee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DSC Change Committee can request the attendance of the Head of Change Assurance on an ad hoc basis</a:t>
            </a:r>
          </a:p>
        </p:txBody>
      </p:sp>
    </p:spTree>
    <p:extLst>
      <p:ext uri="{BB962C8B-B14F-4D97-AF65-F5344CB8AC3E}">
        <p14:creationId xmlns:p14="http://schemas.microsoft.com/office/powerpoint/2010/main" val="258891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-1"/>
            <a:ext cx="8688388" cy="681037"/>
          </a:xfrm>
        </p:spPr>
        <p:txBody>
          <a:bodyPr/>
          <a:lstStyle/>
          <a:p>
            <a:r>
              <a:rPr lang="en-GB" sz="2400" dirty="0" smtClean="0"/>
              <a:t>UK Link Release 2 health-check outcome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979832"/>
              </p:ext>
            </p:extLst>
          </p:nvPr>
        </p:nvGraphicFramePr>
        <p:xfrm>
          <a:off x="539552" y="555526"/>
          <a:ext cx="8208912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297"/>
                <a:gridCol w="619031"/>
                <a:gridCol w="5256584"/>
              </a:tblGrid>
              <a:tr h="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Health-check</a:t>
                      </a:r>
                      <a:r>
                        <a:rPr lang="en-GB" sz="1000" baseline="0" dirty="0" smtClean="0"/>
                        <a:t> Scope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RAYG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Testing and</a:t>
                      </a:r>
                      <a:r>
                        <a:rPr lang="en-GB" sz="1000" baseline="0" dirty="0" smtClean="0"/>
                        <a:t> readiness for Implementation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status is yellow indicating that the project is in reasonable health with minor issues that could represent a low risk to the project’s overall success. 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is well run with clear business case, plan and reporting. The team is aligned and the project is on track for go- live. The stakeholders interviewed generally expressed confidence in the testing and in the state of readiness for implementation.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were 6 summary points identified relating to:</a:t>
                      </a:r>
                    </a:p>
                    <a:p>
                      <a:pPr marL="628650" lvl="1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scope documentation</a:t>
                      </a:r>
                    </a:p>
                    <a:p>
                      <a:pPr marL="628650" lvl="1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testing approach</a:t>
                      </a:r>
                    </a:p>
                    <a:p>
                      <a:pPr marL="628650" lvl="1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change</a:t>
                      </a:r>
                    </a:p>
                    <a:p>
                      <a:pPr marL="628650" lvl="1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implementation planning</a:t>
                      </a:r>
                    </a:p>
                    <a:p>
                      <a:pPr marL="628650" lvl="1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multi-release documentation approach and general documentation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008619"/>
              </p:ext>
            </p:extLst>
          </p:nvPr>
        </p:nvGraphicFramePr>
        <p:xfrm>
          <a:off x="539551" y="3011770"/>
          <a:ext cx="4896545" cy="208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576064"/>
                <a:gridCol w="1903713"/>
                <a:gridCol w="688576"/>
              </a:tblGrid>
              <a:tr h="141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 smtClean="0"/>
                        <a:t>Health-check</a:t>
                      </a:r>
                      <a:r>
                        <a:rPr lang="en-GB" sz="1050" baseline="0" dirty="0" smtClean="0"/>
                        <a:t> category</a:t>
                      </a:r>
                      <a:endParaRPr lang="en-GB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RAYG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 smtClean="0"/>
                        <a:t>Health-check</a:t>
                      </a:r>
                      <a:r>
                        <a:rPr lang="en-GB" sz="1050" baseline="0" dirty="0" smtClean="0"/>
                        <a:t> category</a:t>
                      </a:r>
                      <a:endParaRPr lang="en-GB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RAYG</a:t>
                      </a:r>
                      <a:endParaRPr lang="en-GB" sz="1050" dirty="0"/>
                    </a:p>
                  </a:txBody>
                  <a:tcPr/>
                </a:tc>
              </a:tr>
              <a:tr h="317299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Business Case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Planning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17299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Sponsorship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Customer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17299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Governance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Testing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17299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Scope &amp;  Solution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Implementation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17299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Team &amp; Skills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89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1779662"/>
            <a:ext cx="44644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Questions?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145633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-1"/>
            <a:ext cx="8688388" cy="681037"/>
          </a:xfrm>
        </p:spPr>
        <p:txBody>
          <a:bodyPr/>
          <a:lstStyle/>
          <a:p>
            <a:r>
              <a:rPr lang="en-GB" sz="2400" dirty="0" smtClean="0"/>
              <a:t>Content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771550"/>
            <a:ext cx="7200800" cy="1946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171450" indent="-171450">
              <a:buFont typeface="Arial" panose="020B0604020202020204" pitchFamily="34" charset="0"/>
              <a:buChar char="•"/>
              <a:defRPr sz="1200"/>
            </a:lvl1pPr>
          </a:lstStyle>
          <a:p>
            <a:pPr>
              <a:spcAft>
                <a:spcPts val="300"/>
              </a:spcAft>
            </a:pPr>
            <a:r>
              <a:rPr lang="en-GB" sz="1800" dirty="0" smtClean="0"/>
              <a:t>Background</a:t>
            </a:r>
          </a:p>
          <a:p>
            <a:pPr>
              <a:spcAft>
                <a:spcPts val="300"/>
              </a:spcAft>
            </a:pPr>
            <a:r>
              <a:rPr lang="en-GB" sz="1800" dirty="0" smtClean="0"/>
              <a:t>The Framework</a:t>
            </a:r>
          </a:p>
          <a:p>
            <a:pPr>
              <a:spcAft>
                <a:spcPts val="300"/>
              </a:spcAft>
            </a:pPr>
            <a:r>
              <a:rPr lang="en-GB" sz="1800" dirty="0" smtClean="0"/>
              <a:t>Change Assurance Plan</a:t>
            </a:r>
          </a:p>
          <a:p>
            <a:pPr>
              <a:spcAft>
                <a:spcPts val="300"/>
              </a:spcAft>
            </a:pPr>
            <a:r>
              <a:rPr lang="en-GB" sz="1800" dirty="0" smtClean="0"/>
              <a:t>Interactions with DSC Change Committee</a:t>
            </a:r>
          </a:p>
          <a:p>
            <a:pPr>
              <a:spcAft>
                <a:spcPts val="300"/>
              </a:spcAft>
            </a:pPr>
            <a:r>
              <a:rPr lang="en-GB" sz="1800" dirty="0" smtClean="0"/>
              <a:t>Questions</a:t>
            </a:r>
          </a:p>
          <a:p>
            <a:pPr>
              <a:spcAft>
                <a:spcPts val="300"/>
              </a:spcAft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68832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-1"/>
            <a:ext cx="8688388" cy="681037"/>
          </a:xfrm>
        </p:spPr>
        <p:txBody>
          <a:bodyPr/>
          <a:lstStyle/>
          <a:p>
            <a:r>
              <a:rPr lang="en-GB" sz="2400" dirty="0" smtClean="0"/>
              <a:t>Background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699542"/>
            <a:ext cx="8352928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Following the completion of Nexus customer feedback suggested that Xoserve should have the capability to carry out assurance of its project and programmes. This capability should be: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Independent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Resourced  by Xoserve and able to assure the majority of the portfolio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Able to, when appropriate, commission cost effective assurance work from 3</a:t>
            </a:r>
            <a:r>
              <a:rPr lang="en-GB" baseline="30000" dirty="0" smtClean="0"/>
              <a:t>rd</a:t>
            </a:r>
            <a:r>
              <a:rPr lang="en-GB" dirty="0" smtClean="0"/>
              <a:t> Parties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We tested this view at the Customer Day and had the principles above validated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You also gave us further principles to apply as we set up the function</a:t>
            </a:r>
          </a:p>
        </p:txBody>
      </p:sp>
    </p:spTree>
    <p:extLst>
      <p:ext uri="{BB962C8B-B14F-4D97-AF65-F5344CB8AC3E}">
        <p14:creationId xmlns:p14="http://schemas.microsoft.com/office/powerpoint/2010/main" val="116701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7534"/>
            <a:ext cx="8568952" cy="3927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" name="Title 1"/>
          <p:cNvSpPr>
            <a:spLocks noGrp="1"/>
          </p:cNvSpPr>
          <p:nvPr>
            <p:ph type="title"/>
          </p:nvPr>
        </p:nvSpPr>
        <p:spPr>
          <a:xfrm>
            <a:off x="225425" y="-1"/>
            <a:ext cx="8688388" cy="681037"/>
          </a:xfrm>
        </p:spPr>
        <p:txBody>
          <a:bodyPr/>
          <a:lstStyle/>
          <a:p>
            <a:r>
              <a:rPr lang="en-GB" sz="2400" dirty="0" smtClean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15587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-1"/>
            <a:ext cx="8688388" cy="681037"/>
          </a:xfrm>
        </p:spPr>
        <p:txBody>
          <a:bodyPr/>
          <a:lstStyle/>
          <a:p>
            <a:r>
              <a:rPr lang="en-GB" sz="2400" dirty="0" smtClean="0"/>
              <a:t>Background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699542"/>
            <a:ext cx="835292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Xoserve engaged </a:t>
            </a:r>
            <a:r>
              <a:rPr lang="en-GB" dirty="0" err="1" smtClean="0"/>
              <a:t>Baringa</a:t>
            </a:r>
            <a:r>
              <a:rPr lang="en-GB" dirty="0" smtClean="0"/>
              <a:t> to work with us to define a change assurance framework. This work did not include delivering the capability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We have been working to establish the capability, processes, reporting etc. This work has been done in parallel with starting to carry out change assurance assessments.  </a:t>
            </a:r>
          </a:p>
        </p:txBody>
      </p:sp>
    </p:spTree>
    <p:extLst>
      <p:ext uri="{BB962C8B-B14F-4D97-AF65-F5344CB8AC3E}">
        <p14:creationId xmlns:p14="http://schemas.microsoft.com/office/powerpoint/2010/main" val="26024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5425" y="-1"/>
            <a:ext cx="8688388" cy="681037"/>
          </a:xfrm>
        </p:spPr>
        <p:txBody>
          <a:bodyPr/>
          <a:lstStyle/>
          <a:p>
            <a:r>
              <a:rPr lang="en-GB" sz="2400" dirty="0" smtClean="0"/>
              <a:t>Change Assurance Framework - Categorisation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5424" y="4628212"/>
            <a:ext cx="4058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STKG – Stakeholder </a:t>
            </a:r>
            <a:r>
              <a:rPr lang="en-GB" sz="1000" dirty="0"/>
              <a:t>G</a:t>
            </a:r>
            <a:r>
              <a:rPr lang="en-GB" sz="1000" dirty="0" smtClean="0"/>
              <a:t>roup</a:t>
            </a:r>
          </a:p>
          <a:p>
            <a:r>
              <a:rPr lang="en-GB" sz="1000" dirty="0" smtClean="0"/>
              <a:t>PAT – Project assessment Tool</a:t>
            </a:r>
            <a:endParaRPr lang="en-GB" sz="1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825744"/>
              </p:ext>
            </p:extLst>
          </p:nvPr>
        </p:nvGraphicFramePr>
        <p:xfrm>
          <a:off x="596774" y="702498"/>
          <a:ext cx="7902180" cy="3597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9866">
                  <a:extLst>
                    <a:ext uri="{9D8B030D-6E8A-4147-A177-3AD203B41FA5}">
                      <a16:colId xmlns="" xmlns:a16="http://schemas.microsoft.com/office/drawing/2014/main" val="1118386895"/>
                    </a:ext>
                  </a:extLst>
                </a:gridCol>
                <a:gridCol w="387024">
                  <a:extLst>
                    <a:ext uri="{9D8B030D-6E8A-4147-A177-3AD203B41FA5}">
                      <a16:colId xmlns="" xmlns:a16="http://schemas.microsoft.com/office/drawing/2014/main" val="985937918"/>
                    </a:ext>
                  </a:extLst>
                </a:gridCol>
                <a:gridCol w="1208660">
                  <a:extLst>
                    <a:ext uri="{9D8B030D-6E8A-4147-A177-3AD203B41FA5}">
                      <a16:colId xmlns="" xmlns:a16="http://schemas.microsoft.com/office/drawing/2014/main" val="2601904629"/>
                    </a:ext>
                  </a:extLst>
                </a:gridCol>
                <a:gridCol w="1337495">
                  <a:extLst>
                    <a:ext uri="{9D8B030D-6E8A-4147-A177-3AD203B41FA5}">
                      <a16:colId xmlns="" xmlns:a16="http://schemas.microsoft.com/office/drawing/2014/main" val="4222294952"/>
                    </a:ext>
                  </a:extLst>
                </a:gridCol>
                <a:gridCol w="1364011">
                  <a:extLst>
                    <a:ext uri="{9D8B030D-6E8A-4147-A177-3AD203B41FA5}">
                      <a16:colId xmlns="" xmlns:a16="http://schemas.microsoft.com/office/drawing/2014/main" val="1219948768"/>
                    </a:ext>
                  </a:extLst>
                </a:gridCol>
                <a:gridCol w="1454944">
                  <a:extLst>
                    <a:ext uri="{9D8B030D-6E8A-4147-A177-3AD203B41FA5}">
                      <a16:colId xmlns="" xmlns:a16="http://schemas.microsoft.com/office/drawing/2014/main" val="3379438035"/>
                    </a:ext>
                  </a:extLst>
                </a:gridCol>
                <a:gridCol w="1440180">
                  <a:extLst>
                    <a:ext uri="{9D8B030D-6E8A-4147-A177-3AD203B41FA5}">
                      <a16:colId xmlns="" xmlns:a16="http://schemas.microsoft.com/office/drawing/2014/main" val="4106055567"/>
                    </a:ext>
                  </a:extLst>
                </a:gridCol>
              </a:tblGrid>
              <a:tr h="216025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Driver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Category 1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Category 2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Category 3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Category 4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Category 5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3060250"/>
                  </a:ext>
                </a:extLst>
              </a:tr>
              <a:tr h="346154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Customer (B2B)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  <a:latin typeface="+mn-lt"/>
                        </a:rPr>
                        <a:t>No customers likely to be 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materially impacted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One customer type may experience minor impacts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One customer type may experience major impacts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Multiple customer types</a:t>
                      </a:r>
                      <a:r>
                        <a:rPr lang="en-US" sz="800" u="none" strike="noStrike" baseline="0" dirty="0" smtClean="0">
                          <a:effectLst/>
                          <a:latin typeface="+mn-lt"/>
                        </a:rPr>
                        <a:t> may experience minor impacts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Multiple customer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types 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may experience major impacts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1326902"/>
                  </a:ext>
                </a:extLst>
              </a:tr>
              <a:tr h="346154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u="none" strike="noStrike" dirty="0">
                          <a:effectLst/>
                          <a:latin typeface="+mn-lt"/>
                        </a:rPr>
                        <a:t>Consumer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  <a:latin typeface="+mn-lt"/>
                        </a:rPr>
                        <a:t>no consumers likely to be materially 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impacted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  <a:latin typeface="+mn-lt"/>
                        </a:rPr>
                        <a:t>Potential for minor impact (guidance ~0 to 10% AQ)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  <a:latin typeface="+mn-lt"/>
                        </a:rPr>
                        <a:t>Potential for moderate impact (~10% to 33%)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  <a:latin typeface="+mn-lt"/>
                        </a:rPr>
                        <a:t>Potential for major impact (~33% to 80%)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  <a:latin typeface="+mn-lt"/>
                        </a:rPr>
                        <a:t>Potential for 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most consumers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to be impacted 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(~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≥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80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%)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6138855"/>
                  </a:ext>
                </a:extLst>
              </a:tr>
              <a:tr h="689054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u="none" strike="noStrike" dirty="0">
                          <a:effectLst/>
                          <a:latin typeface="+mn-lt"/>
                        </a:rPr>
                        <a:t>Regulatory / 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Political</a:t>
                      </a:r>
                      <a:r>
                        <a:rPr lang="en-GB" sz="800" u="none" strike="noStrike" baseline="30000" dirty="0" smtClean="0">
                          <a:effectLst/>
                          <a:latin typeface="+mn-lt"/>
                        </a:rPr>
                        <a:t>1</a:t>
                      </a:r>
                      <a:endParaRPr lang="en-GB" sz="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  <a:latin typeface="+mn-lt"/>
                        </a:rPr>
                        <a:t>Either no non compliance concern or </a:t>
                      </a:r>
                      <a:r>
                        <a:rPr lang="en-US" sz="800" b="1" u="none" strike="noStrike" dirty="0">
                          <a:effectLst/>
                          <a:latin typeface="+mn-lt"/>
                        </a:rPr>
                        <a:t>minimal potential </a:t>
                      </a:r>
                      <a:r>
                        <a:rPr lang="en-US" sz="800" b="1" u="none" strike="noStrike" dirty="0" smtClean="0">
                          <a:effectLst/>
                          <a:latin typeface="+mn-lt"/>
                        </a:rPr>
                        <a:t>exposure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. </a:t>
                      </a:r>
                      <a:r>
                        <a:rPr lang="en-US" sz="800" b="1" u="none" strike="noStrike" dirty="0">
                          <a:effectLst/>
                          <a:latin typeface="+mn-lt"/>
                        </a:rPr>
                        <a:t>No material risk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of market intervention.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  <a:latin typeface="+mn-lt"/>
                        </a:rPr>
                        <a:t>Potential non compliance concern with </a:t>
                      </a:r>
                      <a:r>
                        <a:rPr lang="en-US" sz="800" b="1" u="none" strike="noStrike" dirty="0">
                          <a:effectLst/>
                          <a:latin typeface="+mn-lt"/>
                        </a:rPr>
                        <a:t>small potential </a:t>
                      </a:r>
                      <a:r>
                        <a:rPr lang="en-US" sz="800" b="1" u="none" strike="noStrike" dirty="0" smtClean="0">
                          <a:effectLst/>
                          <a:latin typeface="+mn-lt"/>
                        </a:rPr>
                        <a:t>exposure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. </a:t>
                      </a:r>
                      <a:r>
                        <a:rPr lang="en-US" sz="800" b="1" u="none" strike="noStrike" dirty="0">
                          <a:effectLst/>
                          <a:latin typeface="+mn-lt"/>
                        </a:rPr>
                        <a:t>No material risk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of market intervention by regulator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  <a:latin typeface="+mn-lt"/>
                        </a:rPr>
                        <a:t>Potential non compliance concern with </a:t>
                      </a:r>
                      <a:r>
                        <a:rPr lang="en-US" sz="800" b="1" u="none" strike="noStrike" dirty="0">
                          <a:effectLst/>
                          <a:latin typeface="+mn-lt"/>
                        </a:rPr>
                        <a:t>medium potential </a:t>
                      </a:r>
                      <a:r>
                        <a:rPr lang="en-US" sz="800" b="1" u="none" strike="noStrike" dirty="0" smtClean="0">
                          <a:effectLst/>
                          <a:latin typeface="+mn-lt"/>
                        </a:rPr>
                        <a:t>exposure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. </a:t>
                      </a:r>
                      <a:r>
                        <a:rPr lang="en-US" sz="800" b="1" u="none" strike="noStrike" dirty="0">
                          <a:effectLst/>
                          <a:latin typeface="+mn-lt"/>
                        </a:rPr>
                        <a:t>Low risk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of material market intervention by regulator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  <a:latin typeface="+mn-lt"/>
                        </a:rPr>
                        <a:t>Potential non compliance concern with </a:t>
                      </a:r>
                      <a:r>
                        <a:rPr lang="en-US" sz="800" b="1" u="none" strike="noStrike" dirty="0">
                          <a:effectLst/>
                          <a:latin typeface="+mn-lt"/>
                        </a:rPr>
                        <a:t>large potential </a:t>
                      </a:r>
                      <a:r>
                        <a:rPr lang="en-US" sz="800" b="1" u="none" strike="noStrike" dirty="0" smtClean="0">
                          <a:effectLst/>
                          <a:latin typeface="+mn-lt"/>
                        </a:rPr>
                        <a:t>exposure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. </a:t>
                      </a:r>
                      <a:r>
                        <a:rPr lang="en-US" sz="800" b="1" u="none" strike="noStrike" dirty="0">
                          <a:effectLst/>
                          <a:latin typeface="+mn-lt"/>
                        </a:rPr>
                        <a:t>Medium risk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of material market intervention by regulator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  <a:latin typeface="+mn-lt"/>
                        </a:rPr>
                        <a:t>Potential non compliance concern with </a:t>
                      </a:r>
                      <a:r>
                        <a:rPr lang="en-US" sz="800" b="1" u="none" strike="noStrike" dirty="0">
                          <a:effectLst/>
                          <a:latin typeface="+mn-lt"/>
                        </a:rPr>
                        <a:t>very large potential </a:t>
                      </a:r>
                      <a:r>
                        <a:rPr lang="en-US" sz="800" b="1" u="none" strike="noStrike" dirty="0" smtClean="0">
                          <a:effectLst/>
                          <a:latin typeface="+mn-lt"/>
                        </a:rPr>
                        <a:t>exposure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. </a:t>
                      </a:r>
                      <a:r>
                        <a:rPr lang="en-US" sz="800" b="1" u="none" strike="noStrike" dirty="0">
                          <a:effectLst/>
                          <a:latin typeface="+mn-lt"/>
                        </a:rPr>
                        <a:t>High risk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of material market intervention by regulator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8790428"/>
                  </a:ext>
                </a:extLst>
              </a:tr>
              <a:tr h="917654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u="none" strike="noStrike" dirty="0">
                          <a:effectLst/>
                          <a:latin typeface="+mn-lt"/>
                        </a:rPr>
                        <a:t>Reputation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  <a:latin typeface="+mn-lt"/>
                        </a:rPr>
                        <a:t>Minimal risk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of adverse coverage in national news (either for Xoserve 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and /or STKG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specifically in industry coverage, or for the industry generally in non-industry news)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  <a:latin typeface="+mn-lt"/>
                        </a:rPr>
                        <a:t>Low risk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of adverse coverage in national news (either for Xoserve 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and/or STKG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specifically in industry coverage, or for the industry generally in non-industry news)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  <a:latin typeface="+mn-lt"/>
                        </a:rPr>
                        <a:t>Medium risk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of adverse coverage in national news (either for Xoserve 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and/or STKG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specifically in industry coverage, or for the industry generally in non-industry news)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  <a:latin typeface="+mn-lt"/>
                        </a:rPr>
                        <a:t>Significant risk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of adverse coverage in </a:t>
                      </a:r>
                      <a:r>
                        <a:rPr lang="en-US" sz="800" b="1" u="none" strike="noStrike" dirty="0">
                          <a:effectLst/>
                          <a:latin typeface="+mn-lt"/>
                        </a:rPr>
                        <a:t>national </a:t>
                      </a:r>
                      <a:r>
                        <a:rPr lang="en-US" sz="800" b="1" u="sng" strike="noStrike" dirty="0">
                          <a:effectLst/>
                          <a:latin typeface="+mn-lt"/>
                        </a:rPr>
                        <a:t>industry </a:t>
                      </a:r>
                      <a:r>
                        <a:rPr lang="en-US" sz="800" b="1" u="none" strike="noStrike" dirty="0">
                          <a:effectLst/>
                          <a:latin typeface="+mn-lt"/>
                        </a:rPr>
                        <a:t>news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for Xoserve 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and/or STKG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(specifically) and/or significant risk of adverse coverage for industry generally in national news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  <a:latin typeface="+mn-lt"/>
                        </a:rPr>
                        <a:t>Significant risk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of adverse coverage in </a:t>
                      </a:r>
                      <a:r>
                        <a:rPr lang="en-US" sz="800" b="1" u="none" strike="noStrike" dirty="0">
                          <a:effectLst/>
                          <a:latin typeface="+mn-lt"/>
                        </a:rPr>
                        <a:t>national </a:t>
                      </a:r>
                      <a:r>
                        <a:rPr lang="en-US" sz="800" b="1" u="none" strike="noStrike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sz="800" b="1" u="sng" strike="noStrike" dirty="0" smtClean="0">
                          <a:effectLst/>
                          <a:latin typeface="+mn-lt"/>
                        </a:rPr>
                        <a:t>general</a:t>
                      </a:r>
                      <a:r>
                        <a:rPr lang="en-US" sz="800" b="1" u="none" strike="noStrike" dirty="0" smtClean="0">
                          <a:effectLst/>
                          <a:latin typeface="+mn-lt"/>
                        </a:rPr>
                        <a:t>) news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for Xoserve 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and/or STKG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(specifically)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9660492"/>
                  </a:ext>
                </a:extLst>
              </a:tr>
              <a:tr h="129683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u="none" strike="noStrike" dirty="0">
                          <a:effectLst/>
                          <a:latin typeface="+mn-lt"/>
                        </a:rPr>
                        <a:t>Financial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15%</a:t>
                      </a: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&lt;£</a:t>
                      </a:r>
                      <a:r>
                        <a:rPr lang="en-GB" sz="800" u="none" strike="noStrike" dirty="0">
                          <a:effectLst/>
                          <a:latin typeface="+mn-lt"/>
                        </a:rPr>
                        <a:t>0.5m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≥£</a:t>
                      </a:r>
                      <a:r>
                        <a:rPr lang="en-GB" sz="800" u="none" strike="noStrike" dirty="0">
                          <a:effectLst/>
                          <a:latin typeface="+mn-lt"/>
                        </a:rPr>
                        <a:t>0.5m and 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&lt;£</a:t>
                      </a:r>
                      <a:r>
                        <a:rPr lang="en-GB" sz="800" u="none" strike="noStrike" dirty="0">
                          <a:effectLst/>
                          <a:latin typeface="+mn-lt"/>
                        </a:rPr>
                        <a:t>2.0m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≥£</a:t>
                      </a:r>
                      <a:r>
                        <a:rPr lang="en-GB" sz="800" u="none" strike="noStrike" dirty="0">
                          <a:effectLst/>
                          <a:latin typeface="+mn-lt"/>
                        </a:rPr>
                        <a:t>2.0m and 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&lt;£</a:t>
                      </a:r>
                      <a:r>
                        <a:rPr lang="en-GB" sz="800" u="none" strike="noStrike" dirty="0">
                          <a:effectLst/>
                          <a:latin typeface="+mn-lt"/>
                        </a:rPr>
                        <a:t>5.0m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≥£</a:t>
                      </a:r>
                      <a:r>
                        <a:rPr lang="en-GB" sz="800" u="none" strike="noStrike" dirty="0">
                          <a:effectLst/>
                          <a:latin typeface="+mn-lt"/>
                        </a:rPr>
                        <a:t>5.0m and 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&lt;£</a:t>
                      </a:r>
                      <a:r>
                        <a:rPr lang="en-GB" sz="800" u="none" strike="noStrike" dirty="0">
                          <a:effectLst/>
                          <a:latin typeface="+mn-lt"/>
                        </a:rPr>
                        <a:t>10.0m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≥£</a:t>
                      </a:r>
                      <a:r>
                        <a:rPr lang="en-GB" sz="800" u="none" strike="noStrike" dirty="0">
                          <a:effectLst/>
                          <a:latin typeface="+mn-lt"/>
                        </a:rPr>
                        <a:t>10.0m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7800417"/>
                  </a:ext>
                </a:extLst>
              </a:tr>
              <a:tr h="255778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u="none" strike="noStrike" dirty="0">
                          <a:effectLst/>
                          <a:latin typeface="+mn-lt"/>
                        </a:rPr>
                        <a:t>Delivery 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Complexity</a:t>
                      </a:r>
                      <a:r>
                        <a:rPr lang="en-GB" sz="800" u="none" strike="noStrike" baseline="30000" dirty="0" smtClean="0">
                          <a:effectLst/>
                          <a:latin typeface="+mn-lt"/>
                        </a:rPr>
                        <a:t>2</a:t>
                      </a:r>
                      <a:endParaRPr lang="en-GB" sz="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15%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Guideline:</a:t>
                      </a:r>
                      <a:r>
                        <a:rPr lang="en-GB" sz="8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PAT </a:t>
                      </a:r>
                      <a:r>
                        <a:rPr lang="en-GB" sz="800" u="none" strike="noStrike" dirty="0">
                          <a:effectLst/>
                          <a:latin typeface="+mn-lt"/>
                        </a:rPr>
                        <a:t>average score 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&lt;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1.5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Guideline:</a:t>
                      </a:r>
                      <a:r>
                        <a:rPr lang="en-GB" sz="8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PAT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average score 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≥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1.5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and 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&lt;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2.0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Guideline:</a:t>
                      </a:r>
                      <a:r>
                        <a:rPr lang="en-GB" sz="8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PAT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average score 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≥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2.0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and 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&lt;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2.5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Guideline:</a:t>
                      </a:r>
                      <a:r>
                        <a:rPr lang="en-GB" sz="8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PAT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average score 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≥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2.5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and 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&lt;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3.0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Guideline:</a:t>
                      </a:r>
                      <a:r>
                        <a:rPr lang="en-GB" sz="8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PAT </a:t>
                      </a:r>
                      <a:r>
                        <a:rPr lang="en-GB" sz="800" u="none" strike="noStrike" dirty="0">
                          <a:effectLst/>
                          <a:latin typeface="+mn-lt"/>
                        </a:rPr>
                        <a:t>average score 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≥3.0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4054768"/>
                  </a:ext>
                </a:extLst>
              </a:tr>
              <a:tr h="50796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People and Process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&lt;5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% of 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workforce impacted;</a:t>
                      </a:r>
                      <a:r>
                        <a:rPr lang="en-US" sz="800" u="none" strike="noStrike" baseline="0" dirty="0" smtClean="0">
                          <a:effectLst/>
                          <a:latin typeface="+mn-lt"/>
                        </a:rPr>
                        <a:t> minimal potential impact on Xoserve processes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≥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5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% and 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&lt;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10%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of workforce 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impacted; low</a:t>
                      </a:r>
                      <a:r>
                        <a:rPr lang="en-GB" sz="800" u="none" strike="noStrike" baseline="0" dirty="0" smtClean="0">
                          <a:effectLst/>
                          <a:latin typeface="+mn-lt"/>
                        </a:rPr>
                        <a:t> potential impact on Xoserve processes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≥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10%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and 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&lt;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30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% of workforce 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impacted; medium potential impact on Xoserve</a:t>
                      </a:r>
                      <a:r>
                        <a:rPr lang="en-US" sz="800" u="none" strike="noStrike" baseline="0" dirty="0" smtClean="0">
                          <a:effectLst/>
                          <a:latin typeface="+mn-lt"/>
                        </a:rPr>
                        <a:t> processes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≥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30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% and 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&lt;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50%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of workforce 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impacted; large potential impact on Xoserve</a:t>
                      </a:r>
                      <a:r>
                        <a:rPr lang="en-US" sz="800" u="none" strike="noStrike" baseline="0" dirty="0" smtClean="0">
                          <a:effectLst/>
                          <a:latin typeface="+mn-lt"/>
                        </a:rPr>
                        <a:t> processes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≥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50% </a:t>
                      </a:r>
                      <a:r>
                        <a:rPr lang="en-US" sz="800" u="none" strike="noStrike" dirty="0">
                          <a:effectLst/>
                          <a:latin typeface="+mn-lt"/>
                        </a:rPr>
                        <a:t>of workforce </a:t>
                      </a:r>
                      <a:r>
                        <a:rPr lang="en-GB" sz="800" u="none" strike="noStrike" dirty="0" smtClean="0">
                          <a:effectLst/>
                          <a:latin typeface="+mn-lt"/>
                        </a:rPr>
                        <a:t>impacted;</a:t>
                      </a:r>
                      <a:r>
                        <a:rPr lang="en-GB" sz="8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very large potential impact on Xoserve</a:t>
                      </a:r>
                      <a:r>
                        <a:rPr lang="en-US" sz="800" u="none" strike="noStrike" baseline="0" dirty="0" smtClean="0">
                          <a:effectLst/>
                          <a:latin typeface="+mn-lt"/>
                        </a:rPr>
                        <a:t> processes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0707239"/>
                  </a:ext>
                </a:extLst>
              </a:tr>
              <a:tr h="1889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&lt;</a:t>
                      </a:r>
                      <a:r>
                        <a:rPr lang="en-GB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1.5 overall 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≥</a:t>
                      </a:r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1.5 and </a:t>
                      </a:r>
                      <a:r>
                        <a:rPr lang="en-GB" sz="8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&lt;</a:t>
                      </a:r>
                      <a:r>
                        <a:rPr lang="en-GB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2.0 overall </a:t>
                      </a: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≥</a:t>
                      </a: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2.0 and </a:t>
                      </a:r>
                      <a:r>
                        <a:rPr lang="en-GB" sz="8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&lt;</a:t>
                      </a:r>
                      <a:r>
                        <a:rPr kumimoji="0" lang="en-GB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2.5 overall </a:t>
                      </a: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≥</a:t>
                      </a: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2.5 and </a:t>
                      </a:r>
                      <a:r>
                        <a:rPr lang="en-GB" sz="8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&lt;</a:t>
                      </a:r>
                      <a:r>
                        <a:rPr kumimoji="0" lang="en-GB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3.5 overall </a:t>
                      </a: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≥</a:t>
                      </a: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3.5 </a:t>
                      </a:r>
                      <a:r>
                        <a:rPr kumimoji="0" lang="en-GB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overall </a:t>
                      </a:r>
                    </a:p>
                  </a:txBody>
                  <a:tcPr marL="4007" marR="4007" marT="325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820777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51520" y="924565"/>
            <a:ext cx="327660" cy="63907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77953" tIns="38976" rIns="77953" bIns="38976" rtlCol="0" anchor="ctr"/>
          <a:lstStyle/>
          <a:p>
            <a:pPr algn="ctr"/>
            <a:r>
              <a:rPr lang="en-GB" sz="900" dirty="0"/>
              <a:t>Customer centric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20" y="1699177"/>
            <a:ext cx="327660" cy="14486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77953" tIns="38976" rIns="77953" bIns="38976" rtlCol="0" anchor="ctr"/>
          <a:lstStyle/>
          <a:p>
            <a:pPr algn="ctr"/>
            <a:r>
              <a:rPr lang="en-GB" sz="900" dirty="0"/>
              <a:t>Regulatory and Reputation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520" y="3225808"/>
            <a:ext cx="327660" cy="8581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77953" tIns="38976" rIns="77953" bIns="38976" rtlCol="0" anchor="ctr"/>
          <a:lstStyle/>
          <a:p>
            <a:pPr algn="ctr"/>
            <a:r>
              <a:rPr lang="en-GB" sz="900" dirty="0"/>
              <a:t>Scale and Scope</a:t>
            </a:r>
          </a:p>
        </p:txBody>
      </p:sp>
    </p:spTree>
    <p:extLst>
      <p:ext uri="{BB962C8B-B14F-4D97-AF65-F5344CB8AC3E}">
        <p14:creationId xmlns:p14="http://schemas.microsoft.com/office/powerpoint/2010/main" val="3193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5526"/>
            <a:ext cx="8784976" cy="432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5425" y="-1"/>
            <a:ext cx="8688388" cy="681037"/>
          </a:xfrm>
        </p:spPr>
        <p:txBody>
          <a:bodyPr/>
          <a:lstStyle/>
          <a:p>
            <a:r>
              <a:rPr lang="en-GB" sz="2400" dirty="0" smtClean="0"/>
              <a:t>Change Assurance Framework – Levels of Assurance</a:t>
            </a:r>
          </a:p>
        </p:txBody>
      </p:sp>
    </p:spTree>
    <p:extLst>
      <p:ext uri="{BB962C8B-B14F-4D97-AF65-F5344CB8AC3E}">
        <p14:creationId xmlns:p14="http://schemas.microsoft.com/office/powerpoint/2010/main" val="37670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1545949"/>
            <a:ext cx="3528392" cy="3258049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360327" y="627534"/>
            <a:ext cx="4120109" cy="2794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i="0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UK Link Release </a:t>
            </a:r>
            <a:r>
              <a:rPr lang="en-GB" sz="1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2747232" y="1059582"/>
            <a:ext cx="3420459" cy="4627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inden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 baseline="0">
                <a:solidFill>
                  <a:schemeClr val="tx2"/>
                </a:solidFill>
              </a:defRPr>
            </a:lvl1pPr>
            <a:lvl2pPr marL="540000" indent="-18000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Calibri" panose="020F0502020204030204" pitchFamily="34" charset="0"/>
              <a:buChar char="–"/>
              <a:defRPr sz="1600" baseline="0">
                <a:solidFill>
                  <a:schemeClr val="bg2"/>
                </a:solidFill>
              </a:defRPr>
            </a:lvl2pPr>
            <a:lvl3pPr marL="810000" indent="-180000" defTabSz="804863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Calibri" panose="020F0502020204030204" pitchFamily="34" charset="0"/>
              <a:buChar char="‐"/>
              <a:defRPr sz="1600" baseline="0">
                <a:solidFill>
                  <a:schemeClr val="bg2"/>
                </a:solidFill>
              </a:defRPr>
            </a:lvl3pPr>
            <a:lvl4pPr marL="1170000" indent="-18000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Calibri" panose="020F0502020204030204" pitchFamily="34" charset="0"/>
              <a:buChar char="▪"/>
              <a:defRPr sz="1600">
                <a:solidFill>
                  <a:schemeClr val="bg2"/>
                </a:solidFill>
              </a:defRPr>
            </a:lvl4pPr>
            <a:lvl5pPr marL="1530000" indent="-18000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Font typeface="Calibri" panose="020F0502020204030204" pitchFamily="34" charset="0"/>
              <a:buChar char="◦"/>
              <a:defRPr sz="1600" baseline="0">
                <a:solidFill>
                  <a:schemeClr val="bg2"/>
                </a:solidFill>
              </a:defRPr>
            </a:lvl5pPr>
            <a:lvl6pPr marL="1890000" indent="-18000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Font typeface="Calibri" panose="020F0502020204030204" pitchFamily="34" charset="0"/>
              <a:buChar char="∙"/>
              <a:defRPr sz="1600" baseline="0">
                <a:solidFill>
                  <a:schemeClr val="bg2"/>
                </a:solidFill>
              </a:defRPr>
            </a:lvl6pPr>
            <a:lvl7pPr marL="1252538" indent="-177800">
              <a:spcBef>
                <a:spcPts val="0"/>
              </a:spcBef>
              <a:spcAft>
                <a:spcPts val="0"/>
              </a:spcAft>
              <a:buFontTx/>
              <a:buBlip>
                <a:blip r:embed="rId3"/>
              </a:buBlip>
              <a:defRPr sz="2000"/>
            </a:lvl7pPr>
            <a:lvl8pPr marL="1617663" indent="0">
              <a:spcBef>
                <a:spcPct val="20000"/>
              </a:spcBef>
              <a:buFont typeface="Wingdings" panose="05000000000000000000" pitchFamily="2" charset="2"/>
              <a:buNone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en-GB" sz="1000" i="1" dirty="0" smtClean="0">
                <a:solidFill>
                  <a:schemeClr val="tx1"/>
                </a:solidFill>
              </a:rPr>
              <a:t>Category 4 driven by complex program with potential B2B impacts across multiple customer types</a:t>
            </a:r>
            <a:endParaRPr lang="en-GB" sz="1000" i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5425" y="-1"/>
            <a:ext cx="8688388" cy="681037"/>
          </a:xfrm>
        </p:spPr>
        <p:txBody>
          <a:bodyPr/>
          <a:lstStyle/>
          <a:p>
            <a:r>
              <a:rPr lang="en-GB" sz="2400" dirty="0" smtClean="0"/>
              <a:t>Change Assurance Framework - Example</a:t>
            </a:r>
          </a:p>
        </p:txBody>
      </p:sp>
    </p:spTree>
    <p:extLst>
      <p:ext uri="{BB962C8B-B14F-4D97-AF65-F5344CB8AC3E}">
        <p14:creationId xmlns:p14="http://schemas.microsoft.com/office/powerpoint/2010/main" val="95666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-1"/>
            <a:ext cx="8688388" cy="681037"/>
          </a:xfrm>
        </p:spPr>
        <p:txBody>
          <a:bodyPr/>
          <a:lstStyle/>
          <a:p>
            <a:r>
              <a:rPr lang="en-GB" sz="2400" dirty="0" smtClean="0"/>
              <a:t>Change Assurance Portfolio Category View - May 2018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7532"/>
            <a:ext cx="7056784" cy="396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4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2a985eae-c12e-416e-9833-85f34b1ee04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5519</TotalTime>
  <Words>1006</Words>
  <Application>Microsoft Office PowerPoint</Application>
  <PresentationFormat>On-screen Show (16:9)</PresentationFormat>
  <Paragraphs>146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xoserve templates</vt:lpstr>
      <vt:lpstr>1_xoserve templates</vt:lpstr>
      <vt:lpstr>2_xoserve templates</vt:lpstr>
      <vt:lpstr>Change Assurance Update</vt:lpstr>
      <vt:lpstr>Content </vt:lpstr>
      <vt:lpstr>Background</vt:lpstr>
      <vt:lpstr>Background</vt:lpstr>
      <vt:lpstr>Background</vt:lpstr>
      <vt:lpstr>Change Assurance Framework - Categorisation</vt:lpstr>
      <vt:lpstr>Change Assurance Framework – Levels of Assurance</vt:lpstr>
      <vt:lpstr>Change Assurance Framework - Example</vt:lpstr>
      <vt:lpstr>Change Assurance Portfolio Category View - May 2018</vt:lpstr>
      <vt:lpstr>Change Assurance Plan </vt:lpstr>
      <vt:lpstr>DSC Change Committee Interactions  - Proposed approach</vt:lpstr>
      <vt:lpstr>UK Link Release 2 health-check outcome</vt:lpstr>
      <vt:lpstr>PowerPoint Presentation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265</cp:revision>
  <dcterms:created xsi:type="dcterms:W3CDTF">2011-09-20T14:58:41Z</dcterms:created>
  <dcterms:modified xsi:type="dcterms:W3CDTF">2018-06-05T14:37:04Z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0x010100EC027A3842200A4881B078E78C741B39</vt:lpwstr>
  </property>
  <property fmtid="{D5CDD505-2E9C-101B-9397-08002B2CF9AE}" pid="5" name="_AdHocReviewCycleID">
    <vt:i4>-133948037</vt:i4>
  </property>
  <property fmtid="{D5CDD505-2E9C-101B-9397-08002B2CF9AE}" pid="6" name="_EmailSubject">
    <vt:lpwstr>ChMC submissions for June Meeting</vt:lpwstr>
  </property>
  <property fmtid="{D5CDD505-2E9C-101B-9397-08002B2CF9AE}" pid="7" name="_AuthorEmail">
    <vt:lpwstr>emma.smith@xoserve.com</vt:lpwstr>
  </property>
  <property fmtid="{D5CDD505-2E9C-101B-9397-08002B2CF9AE}" pid="8" name="_AuthorEmailDisplayName">
    <vt:lpwstr>Smith, Emma</vt:lpwstr>
  </property>
  <property fmtid="{D5CDD505-2E9C-101B-9397-08002B2CF9AE}" pid="9" name="_PreviousAdHocReviewCycleID">
    <vt:i4>-1936837356</vt:i4>
  </property>
</Properties>
</file>