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9"/>
  </p:notesMasterIdLst>
  <p:handoutMasterIdLst>
    <p:handoutMasterId r:id="rId10"/>
  </p:handoutMasterIdLst>
  <p:sldIdLst>
    <p:sldId id="339" r:id="rId5"/>
    <p:sldId id="382" r:id="rId6"/>
    <p:sldId id="380" r:id="rId7"/>
    <p:sldId id="390" r:id="rId8"/>
  </p:sldIdLst>
  <p:sldSz cx="9144000" cy="5143500" type="screen16x9"/>
  <p:notesSz cx="6724650" cy="9874250"/>
  <p:defaultTextStyle>
    <a:defPPr>
      <a:defRPr lang="en-US"/>
    </a:defPPr>
    <a:lvl1pPr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178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355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532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709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5886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064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240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418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Foster" initials="LF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AA8"/>
    <a:srgbClr val="C0C0C0"/>
    <a:srgbClr val="26A412"/>
    <a:srgbClr val="FFCC00"/>
    <a:srgbClr val="F09F0E"/>
    <a:srgbClr val="D2232A"/>
    <a:srgbClr val="1D3E61"/>
    <a:srgbClr val="68A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48" autoAdjust="0"/>
    <p:restoredTop sz="94624" autoAdjust="0"/>
  </p:normalViewPr>
  <p:slideViewPr>
    <p:cSldViewPr snapToObjects="1">
      <p:cViewPr varScale="1">
        <p:scale>
          <a:sx n="93" d="100"/>
          <a:sy n="93" d="100"/>
        </p:scale>
        <p:origin x="-1128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10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740" tIns="45371" rIns="90740" bIns="4537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332" y="1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740" tIns="45371" rIns="90740" bIns="4537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05/06/2018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86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740" tIns="45371" rIns="90740" bIns="4537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332" y="9378486"/>
            <a:ext cx="2914748" cy="49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740" tIns="45371" rIns="90740" bIns="4537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4" y="0"/>
            <a:ext cx="2914650" cy="493713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4F0B033A-D7A2-4873-87D3-52E71CC76346}" type="datetimeFigureOut">
              <a:rPr lang="en-GB" smtClean="0"/>
              <a:t>05/06/2018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7" rIns="91435" bIns="457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91063"/>
            <a:ext cx="5378450" cy="4443412"/>
          </a:xfrm>
          <a:prstGeom prst="rect">
            <a:avLst/>
          </a:prstGeom>
        </p:spPr>
        <p:txBody>
          <a:bodyPr vert="horz" lIns="91435" tIns="45717" rIns="91435" bIns="457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1"/>
            <a:ext cx="2914650" cy="493713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4" y="9378951"/>
            <a:ext cx="2914650" cy="493713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CBAFCE3B-317D-4AE0-BC7F-8267412B7C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8760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4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6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6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4" y="4443960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1" tIns="46036" rIns="92071" bIns="46036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178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355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532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709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884" indent="-342884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13" indent="-285736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2944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120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297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474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652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8829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006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0" y="2715766"/>
            <a:ext cx="9144000" cy="971550"/>
          </a:xfrm>
        </p:spPr>
        <p:txBody>
          <a:bodyPr/>
          <a:lstStyle/>
          <a:p>
            <a:r>
              <a:rPr lang="en-US" sz="3200" dirty="0" smtClean="0"/>
              <a:t>DSC ChMC </a:t>
            </a:r>
            <a:r>
              <a:rPr lang="en-US" sz="3200" dirty="0" err="1" smtClean="0"/>
              <a:t>CSS</a:t>
            </a:r>
            <a:r>
              <a:rPr lang="en-US" sz="3200" dirty="0" smtClean="0"/>
              <a:t> update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400" dirty="0" smtClean="0"/>
              <a:t>13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June </a:t>
            </a:r>
            <a:r>
              <a:rPr lang="en-US" sz="2400" dirty="0"/>
              <a:t>2018</a:t>
            </a:r>
            <a:br>
              <a:rPr lang="en-US" sz="24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52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At May ChMC and </a:t>
            </a:r>
            <a:r>
              <a:rPr lang="en-GB" sz="2000" dirty="0" err="1" smtClean="0"/>
              <a:t>CoMC</a:t>
            </a:r>
            <a:r>
              <a:rPr lang="en-GB" sz="2000" dirty="0" smtClean="0"/>
              <a:t> committees, Xoserve outlined:</a:t>
            </a:r>
          </a:p>
          <a:p>
            <a:pPr lvl="1"/>
            <a:r>
              <a:rPr lang="en-GB" sz="1800" dirty="0" smtClean="0"/>
              <a:t>The results of a ‘Level 1’ impact assessment, that indicated a likely increase to </a:t>
            </a:r>
            <a:r>
              <a:rPr lang="en-GB" sz="1800" dirty="0" err="1" smtClean="0"/>
              <a:t>CSS</a:t>
            </a:r>
            <a:r>
              <a:rPr lang="en-GB" sz="1800" dirty="0" smtClean="0"/>
              <a:t> Consequential (</a:t>
            </a:r>
            <a:r>
              <a:rPr lang="en-GB" sz="1800" dirty="0" err="1" smtClean="0"/>
              <a:t>CSSC</a:t>
            </a:r>
            <a:r>
              <a:rPr lang="en-GB" sz="1800" dirty="0" smtClean="0"/>
              <a:t>) change delivery costs, and;</a:t>
            </a:r>
          </a:p>
          <a:p>
            <a:pPr lvl="1"/>
            <a:r>
              <a:rPr lang="en-GB" sz="1800" dirty="0" smtClean="0"/>
              <a:t>A strategy to minimise risk to </a:t>
            </a:r>
            <a:r>
              <a:rPr lang="en-GB" sz="1800" dirty="0" err="1" smtClean="0"/>
              <a:t>CSSC</a:t>
            </a:r>
            <a:r>
              <a:rPr lang="en-GB" sz="1800" dirty="0" smtClean="0"/>
              <a:t> costs by bidding for the </a:t>
            </a:r>
            <a:r>
              <a:rPr lang="en-GB" sz="1800" dirty="0" err="1" smtClean="0"/>
              <a:t>CSS</a:t>
            </a:r>
            <a:r>
              <a:rPr lang="en-GB" sz="1800" dirty="0" smtClean="0"/>
              <a:t> registration service (</a:t>
            </a:r>
            <a:r>
              <a:rPr lang="en-GB" sz="1800" dirty="0" err="1" smtClean="0"/>
              <a:t>CSSB</a:t>
            </a:r>
            <a:r>
              <a:rPr lang="en-GB" sz="1800" dirty="0" smtClean="0"/>
              <a:t>)</a:t>
            </a:r>
          </a:p>
          <a:p>
            <a:endParaRPr lang="en-GB" sz="2000" dirty="0" smtClean="0"/>
          </a:p>
          <a:p>
            <a:r>
              <a:rPr lang="en-GB" sz="2000" dirty="0" smtClean="0"/>
              <a:t>This pack provides an update on forthcoming ChMC </a:t>
            </a:r>
            <a:r>
              <a:rPr lang="en-GB" sz="2000" dirty="0"/>
              <a:t>and </a:t>
            </a:r>
            <a:r>
              <a:rPr lang="en-GB" sz="2000" dirty="0" err="1"/>
              <a:t>CoMC</a:t>
            </a:r>
            <a:r>
              <a:rPr lang="en-GB" sz="2000" dirty="0"/>
              <a:t> </a:t>
            </a:r>
            <a:r>
              <a:rPr lang="en-GB" sz="2000" dirty="0" smtClean="0"/>
              <a:t>considerations and associated governance; committee feedback is requested.</a:t>
            </a:r>
          </a:p>
        </p:txBody>
      </p:sp>
    </p:spTree>
    <p:extLst>
      <p:ext uri="{BB962C8B-B14F-4D97-AF65-F5344CB8AC3E}">
        <p14:creationId xmlns:p14="http://schemas.microsoft.com/office/powerpoint/2010/main" val="21365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412174"/>
              </p:ext>
            </p:extLst>
          </p:nvPr>
        </p:nvGraphicFramePr>
        <p:xfrm>
          <a:off x="80306" y="288559"/>
          <a:ext cx="9001110" cy="4251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10"/>
                <a:gridCol w="589940"/>
                <a:gridCol w="589940"/>
                <a:gridCol w="589940"/>
                <a:gridCol w="589940"/>
                <a:gridCol w="589940"/>
                <a:gridCol w="589940"/>
                <a:gridCol w="589940"/>
                <a:gridCol w="589940"/>
                <a:gridCol w="589940"/>
                <a:gridCol w="589940"/>
                <a:gridCol w="589940"/>
                <a:gridCol w="586648"/>
                <a:gridCol w="593232"/>
                <a:gridCol w="589940"/>
                <a:gridCol w="589940"/>
              </a:tblGrid>
              <a:tr h="194310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>
                    <a:lnL w="12700" cmpd="sng">
                      <a:noFill/>
                    </a:lnL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Q1 18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Q2 18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Q3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</a:rPr>
                        <a:t> 18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Q4 18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Q1 19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Q2 19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Q3 19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Q4 19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Q1 20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Q2 20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Q3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</a:rPr>
                        <a:t> 20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Q4 20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Q1 21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Q3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</a:rPr>
                        <a:t> 21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Q4 21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marL="63305" marR="63305" marT="34290" marB="34290"/>
                </a:tc>
              </a:tr>
              <a:tr h="1194908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/>
                        <a:t>Ofgem</a:t>
                      </a:r>
                      <a:r>
                        <a:rPr lang="en-GB" sz="800" b="1" baseline="0" dirty="0" smtClean="0"/>
                        <a:t> Timeline</a:t>
                      </a:r>
                      <a:endParaRPr lang="en-GB" sz="800" b="1" dirty="0"/>
                    </a:p>
                  </a:txBody>
                  <a:tcPr marL="63305" marR="63305" marT="34290" marB="34290" vert="vert270" anchor="ctr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</a:tr>
              <a:tr h="162018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err="1" smtClean="0"/>
                        <a:t>CSS</a:t>
                      </a:r>
                      <a:r>
                        <a:rPr lang="en-GB" sz="800" b="1" dirty="0" smtClean="0"/>
                        <a:t> Consequential (</a:t>
                      </a:r>
                      <a:r>
                        <a:rPr lang="en-GB" sz="800" b="1" dirty="0" err="1" smtClean="0"/>
                        <a:t>CSSC</a:t>
                      </a:r>
                      <a:r>
                        <a:rPr lang="en-GB" sz="800" b="1" dirty="0" smtClean="0"/>
                        <a:t>)</a:t>
                      </a:r>
                      <a:endParaRPr lang="en-GB" sz="800" b="1" dirty="0"/>
                    </a:p>
                  </a:txBody>
                  <a:tcPr marL="0" marR="0" marT="0" marB="34290" vert="vert270" anchor="ctr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</a:tr>
              <a:tr h="1242138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err="1" smtClean="0"/>
                        <a:t>CSS</a:t>
                      </a:r>
                      <a:r>
                        <a:rPr lang="en-GB" sz="800" b="1" baseline="0" dirty="0" smtClean="0"/>
                        <a:t> Bid (</a:t>
                      </a:r>
                      <a:r>
                        <a:rPr lang="en-GB" sz="800" b="1" baseline="0" dirty="0" err="1" smtClean="0"/>
                        <a:t>CSSB</a:t>
                      </a:r>
                      <a:r>
                        <a:rPr lang="en-GB" sz="800" b="1" baseline="0" dirty="0" smtClean="0"/>
                        <a:t>)</a:t>
                      </a:r>
                      <a:endParaRPr lang="en-GB" sz="800" b="1" dirty="0"/>
                    </a:p>
                  </a:txBody>
                  <a:tcPr marL="63305" marR="63305" marT="34290" marB="34290" vert="vert270" anchor="ctr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3305" marR="63305" marT="34290" marB="34290"/>
                </a:tc>
              </a:tr>
            </a:tbl>
          </a:graphicData>
        </a:graphic>
      </p:graphicFrame>
      <p:sp>
        <p:nvSpPr>
          <p:cNvPr id="5" name="Pentagon 4"/>
          <p:cNvSpPr/>
          <p:nvPr/>
        </p:nvSpPr>
        <p:spPr bwMode="auto">
          <a:xfrm>
            <a:off x="1280986" y="897564"/>
            <a:ext cx="678254" cy="162018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127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800" dirty="0"/>
              <a:t>Pre-Qual.</a:t>
            </a:r>
          </a:p>
        </p:txBody>
      </p:sp>
      <p:sp>
        <p:nvSpPr>
          <p:cNvPr id="6" name="Pentagon 5"/>
          <p:cNvSpPr/>
          <p:nvPr/>
        </p:nvSpPr>
        <p:spPr bwMode="auto">
          <a:xfrm>
            <a:off x="1967605" y="1078528"/>
            <a:ext cx="909503" cy="157309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127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800" dirty="0"/>
              <a:t>Tender Process</a:t>
            </a:r>
          </a:p>
        </p:txBody>
      </p:sp>
      <p:sp>
        <p:nvSpPr>
          <p:cNvPr id="7" name="Isosceles Triangle 6"/>
          <p:cNvSpPr/>
          <p:nvPr/>
        </p:nvSpPr>
        <p:spPr bwMode="auto">
          <a:xfrm>
            <a:off x="2834023" y="1275607"/>
            <a:ext cx="162018" cy="144015"/>
          </a:xfrm>
          <a:prstGeom prst="triangle">
            <a:avLst/>
          </a:prstGeom>
          <a:solidFill>
            <a:srgbClr val="1D3E61">
              <a:alpha val="50000"/>
            </a:srgbClr>
          </a:solidFill>
          <a:ln w="9525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endParaRPr lang="en-GB"/>
          </a:p>
        </p:txBody>
      </p:sp>
      <p:sp>
        <p:nvSpPr>
          <p:cNvPr id="8" name="Pentagon 7"/>
          <p:cNvSpPr/>
          <p:nvPr/>
        </p:nvSpPr>
        <p:spPr bwMode="auto">
          <a:xfrm>
            <a:off x="2884808" y="1076867"/>
            <a:ext cx="479723" cy="160105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127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800" dirty="0"/>
              <a:t>Contract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05571" y="1388873"/>
            <a:ext cx="685525" cy="25391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GB" sz="600" dirty="0"/>
              <a:t>Contract </a:t>
            </a:r>
          </a:p>
          <a:p>
            <a:pPr algn="ctr"/>
            <a:r>
              <a:rPr lang="en-GB" sz="600" dirty="0"/>
              <a:t>Award – Feb 19</a:t>
            </a:r>
          </a:p>
        </p:txBody>
      </p:sp>
      <p:sp>
        <p:nvSpPr>
          <p:cNvPr id="10" name="Pentagon 9"/>
          <p:cNvSpPr/>
          <p:nvPr/>
        </p:nvSpPr>
        <p:spPr bwMode="auto">
          <a:xfrm>
            <a:off x="3401204" y="1383618"/>
            <a:ext cx="2862319" cy="162018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127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800" dirty="0" smtClean="0"/>
              <a:t>Build </a:t>
            </a:r>
            <a:r>
              <a:rPr lang="en-GB" sz="800" dirty="0"/>
              <a:t>&amp; Test</a:t>
            </a:r>
          </a:p>
        </p:txBody>
      </p:sp>
      <p:sp>
        <p:nvSpPr>
          <p:cNvPr id="12" name="Pentagon 11"/>
          <p:cNvSpPr/>
          <p:nvPr/>
        </p:nvSpPr>
        <p:spPr bwMode="auto">
          <a:xfrm>
            <a:off x="1007783" y="2043690"/>
            <a:ext cx="522058" cy="158657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700" dirty="0"/>
              <a:t>Level 2 IA</a:t>
            </a:r>
          </a:p>
        </p:txBody>
      </p:sp>
      <p:sp>
        <p:nvSpPr>
          <p:cNvPr id="13" name="Pentagon 12"/>
          <p:cNvSpPr/>
          <p:nvPr/>
        </p:nvSpPr>
        <p:spPr bwMode="auto">
          <a:xfrm>
            <a:off x="1573542" y="2368488"/>
            <a:ext cx="730145" cy="156654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600" dirty="0"/>
              <a:t>Level 3 IA</a:t>
            </a:r>
          </a:p>
        </p:txBody>
      </p:sp>
      <p:sp>
        <p:nvSpPr>
          <p:cNvPr id="14" name="Pentagon 13"/>
          <p:cNvSpPr/>
          <p:nvPr/>
        </p:nvSpPr>
        <p:spPr bwMode="auto">
          <a:xfrm>
            <a:off x="899592" y="1774422"/>
            <a:ext cx="7411841" cy="162018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600" dirty="0"/>
              <a:t>Customer &amp; Stakeholder Engagement</a:t>
            </a:r>
          </a:p>
        </p:txBody>
      </p:sp>
      <p:sp>
        <p:nvSpPr>
          <p:cNvPr id="15" name="Pentagon 14"/>
          <p:cNvSpPr/>
          <p:nvPr/>
        </p:nvSpPr>
        <p:spPr bwMode="auto">
          <a:xfrm>
            <a:off x="2547978" y="2368488"/>
            <a:ext cx="2996129" cy="164638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600" dirty="0"/>
              <a:t>Solution Agnostic – Delivery (Design, Build &amp; Test)</a:t>
            </a:r>
          </a:p>
        </p:txBody>
      </p:sp>
      <p:sp>
        <p:nvSpPr>
          <p:cNvPr id="18" name="Pentagon 17"/>
          <p:cNvSpPr/>
          <p:nvPr/>
        </p:nvSpPr>
        <p:spPr bwMode="auto">
          <a:xfrm>
            <a:off x="5544108" y="2368488"/>
            <a:ext cx="863013" cy="164638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600" dirty="0"/>
              <a:t>MT</a:t>
            </a:r>
          </a:p>
        </p:txBody>
      </p:sp>
      <p:sp>
        <p:nvSpPr>
          <p:cNvPr id="19" name="Pentagon 18"/>
          <p:cNvSpPr/>
          <p:nvPr/>
        </p:nvSpPr>
        <p:spPr bwMode="auto">
          <a:xfrm>
            <a:off x="6432740" y="2377114"/>
            <a:ext cx="510263" cy="162018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600" dirty="0" smtClean="0"/>
              <a:t>Imp.</a:t>
            </a:r>
            <a:endParaRPr lang="en-GB" sz="600" dirty="0"/>
          </a:p>
        </p:txBody>
      </p:sp>
      <p:sp>
        <p:nvSpPr>
          <p:cNvPr id="20" name="Pentagon 19"/>
          <p:cNvSpPr/>
          <p:nvPr/>
        </p:nvSpPr>
        <p:spPr bwMode="auto">
          <a:xfrm>
            <a:off x="6948265" y="2377114"/>
            <a:ext cx="576064" cy="162018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600" dirty="0"/>
              <a:t>PIS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41724" y="2782757"/>
            <a:ext cx="1012137" cy="25391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GB" sz="600" dirty="0" smtClean="0"/>
              <a:t>‘No regrets’ delivery </a:t>
            </a:r>
            <a:r>
              <a:rPr lang="en-GB" sz="600" dirty="0"/>
              <a:t>p</a:t>
            </a:r>
            <a:r>
              <a:rPr lang="en-GB" sz="600" dirty="0" smtClean="0"/>
              <a:t>lan </a:t>
            </a:r>
            <a:endParaRPr lang="en-GB" sz="600" dirty="0"/>
          </a:p>
          <a:p>
            <a:pPr algn="ctr"/>
            <a:r>
              <a:rPr lang="en-GB" sz="600" dirty="0"/>
              <a:t>&amp; </a:t>
            </a:r>
            <a:r>
              <a:rPr lang="en-GB" sz="600" dirty="0" smtClean="0"/>
              <a:t>costs understood</a:t>
            </a:r>
            <a:endParaRPr lang="en-GB" sz="600" dirty="0"/>
          </a:p>
        </p:txBody>
      </p:sp>
      <p:sp>
        <p:nvSpPr>
          <p:cNvPr id="27" name="Pentagon 26"/>
          <p:cNvSpPr/>
          <p:nvPr/>
        </p:nvSpPr>
        <p:spPr bwMode="auto">
          <a:xfrm>
            <a:off x="3563888" y="2600891"/>
            <a:ext cx="2619291" cy="162018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600" dirty="0"/>
              <a:t>Solution Specific </a:t>
            </a:r>
            <a:r>
              <a:rPr lang="en-GB" sz="600" dirty="0" smtClean="0"/>
              <a:t>Design and Delivery </a:t>
            </a:r>
            <a:endParaRPr lang="en-GB" sz="600" dirty="0"/>
          </a:p>
        </p:txBody>
      </p:sp>
      <p:sp>
        <p:nvSpPr>
          <p:cNvPr id="32" name="Pentagon 31"/>
          <p:cNvSpPr/>
          <p:nvPr/>
        </p:nvSpPr>
        <p:spPr bwMode="auto">
          <a:xfrm>
            <a:off x="1425883" y="3052564"/>
            <a:ext cx="5374455" cy="157460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600" dirty="0"/>
              <a:t>Data Cleanse</a:t>
            </a:r>
          </a:p>
        </p:txBody>
      </p:sp>
      <p:sp>
        <p:nvSpPr>
          <p:cNvPr id="43" name="Pentagon 42"/>
          <p:cNvSpPr/>
          <p:nvPr/>
        </p:nvSpPr>
        <p:spPr bwMode="auto">
          <a:xfrm>
            <a:off x="1000055" y="3901798"/>
            <a:ext cx="547061" cy="150912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400" dirty="0" smtClean="0"/>
              <a:t>L2 Solution Options</a:t>
            </a:r>
            <a:endParaRPr lang="en-GB" sz="400" dirty="0"/>
          </a:p>
        </p:txBody>
      </p:sp>
      <p:sp>
        <p:nvSpPr>
          <p:cNvPr id="48" name="Pentagon 47"/>
          <p:cNvSpPr/>
          <p:nvPr/>
        </p:nvSpPr>
        <p:spPr bwMode="auto">
          <a:xfrm>
            <a:off x="3391779" y="4233174"/>
            <a:ext cx="2152330" cy="162018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600" dirty="0"/>
              <a:t>Delivery – Design, Build, Test</a:t>
            </a:r>
          </a:p>
        </p:txBody>
      </p:sp>
      <p:sp>
        <p:nvSpPr>
          <p:cNvPr id="55" name="Pentagon 54"/>
          <p:cNvSpPr/>
          <p:nvPr/>
        </p:nvSpPr>
        <p:spPr bwMode="auto">
          <a:xfrm>
            <a:off x="7020272" y="4233174"/>
            <a:ext cx="528434" cy="153842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600" dirty="0"/>
              <a:t>PIS</a:t>
            </a:r>
          </a:p>
        </p:txBody>
      </p:sp>
      <p:sp>
        <p:nvSpPr>
          <p:cNvPr id="56" name="Pentagon 55"/>
          <p:cNvSpPr/>
          <p:nvPr/>
        </p:nvSpPr>
        <p:spPr bwMode="auto">
          <a:xfrm>
            <a:off x="2843808" y="4233174"/>
            <a:ext cx="540060" cy="162018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600" dirty="0"/>
              <a:t>Contract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45185" y="1387063"/>
            <a:ext cx="1220527" cy="17697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GB" sz="700" i="1" dirty="0"/>
              <a:t>Indicative Ofgem Timelines</a:t>
            </a:r>
          </a:p>
        </p:txBody>
      </p:sp>
      <p:sp>
        <p:nvSpPr>
          <p:cNvPr id="35" name="Flowchart: Decision 34"/>
          <p:cNvSpPr/>
          <p:nvPr/>
        </p:nvSpPr>
        <p:spPr bwMode="auto">
          <a:xfrm>
            <a:off x="395536" y="929357"/>
            <a:ext cx="180000" cy="180000"/>
          </a:xfrm>
          <a:prstGeom prst="flowChartDecision">
            <a:avLst/>
          </a:prstGeom>
          <a:solidFill>
            <a:srgbClr val="000000"/>
          </a:solidFill>
          <a:ln w="19050" cap="flat" cmpd="sng" algn="ctr">
            <a:solidFill>
              <a:srgbClr val="1D3E6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51520" y="1145382"/>
            <a:ext cx="478737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GB" sz="600" dirty="0"/>
              <a:t>Agnostic </a:t>
            </a:r>
          </a:p>
          <a:p>
            <a:r>
              <a:rPr lang="en-GB" sz="600" dirty="0"/>
              <a:t>Design </a:t>
            </a:r>
          </a:p>
          <a:p>
            <a:r>
              <a:rPr lang="en-GB" sz="600" dirty="0"/>
              <a:t>Baselined</a:t>
            </a:r>
          </a:p>
        </p:txBody>
      </p:sp>
      <p:sp>
        <p:nvSpPr>
          <p:cNvPr id="57" name="Flowchart: Decision 56"/>
          <p:cNvSpPr/>
          <p:nvPr/>
        </p:nvSpPr>
        <p:spPr bwMode="auto">
          <a:xfrm>
            <a:off x="3567855" y="768030"/>
            <a:ext cx="176149" cy="183540"/>
          </a:xfrm>
          <a:prstGeom prst="flowChartDecision">
            <a:avLst/>
          </a:prstGeom>
          <a:solidFill>
            <a:schemeClr val="bg1">
              <a:lumMod val="65000"/>
              <a:alpha val="50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endParaRPr lang="en-GB" sz="800"/>
          </a:p>
        </p:txBody>
      </p:sp>
      <p:sp>
        <p:nvSpPr>
          <p:cNvPr id="58" name="TextBox 57"/>
          <p:cNvSpPr txBox="1"/>
          <p:nvPr/>
        </p:nvSpPr>
        <p:spPr>
          <a:xfrm>
            <a:off x="2955356" y="570590"/>
            <a:ext cx="740828" cy="253916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GB" sz="600" dirty="0"/>
              <a:t>Solution Specific </a:t>
            </a:r>
          </a:p>
          <a:p>
            <a:r>
              <a:rPr lang="en-GB" sz="600" dirty="0"/>
              <a:t>Design Baselined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630538" y="1985235"/>
            <a:ext cx="774086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GB" sz="600" dirty="0" smtClean="0"/>
              <a:t>Identify ‘Regrets / No Regrets’</a:t>
            </a:r>
            <a:r>
              <a:rPr lang="en-GB" sz="600" dirty="0"/>
              <a:t> </a:t>
            </a:r>
            <a:r>
              <a:rPr lang="en-GB" sz="600" dirty="0" smtClean="0"/>
              <a:t>Work</a:t>
            </a:r>
            <a:endParaRPr lang="en-GB" sz="600" dirty="0"/>
          </a:p>
        </p:txBody>
      </p:sp>
      <p:sp>
        <p:nvSpPr>
          <p:cNvPr id="60" name="Pentagon 59"/>
          <p:cNvSpPr/>
          <p:nvPr/>
        </p:nvSpPr>
        <p:spPr bwMode="auto">
          <a:xfrm>
            <a:off x="7548707" y="2367812"/>
            <a:ext cx="911725" cy="162018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600" dirty="0" smtClean="0"/>
              <a:t>Industry Delays</a:t>
            </a:r>
            <a:r>
              <a:rPr lang="en-GB" sz="600" dirty="0"/>
              <a:t>?</a:t>
            </a:r>
          </a:p>
        </p:txBody>
      </p:sp>
      <p:sp>
        <p:nvSpPr>
          <p:cNvPr id="61" name="Pentagon 60"/>
          <p:cNvSpPr/>
          <p:nvPr/>
        </p:nvSpPr>
        <p:spPr bwMode="auto">
          <a:xfrm>
            <a:off x="7565315" y="4233174"/>
            <a:ext cx="890133" cy="153842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600" dirty="0" smtClean="0"/>
              <a:t>Industry Delays</a:t>
            </a:r>
            <a:r>
              <a:rPr lang="en-GB" sz="600" dirty="0"/>
              <a:t>?</a:t>
            </a:r>
          </a:p>
        </p:txBody>
      </p:sp>
      <p:sp>
        <p:nvSpPr>
          <p:cNvPr id="62" name="Pentagon 61"/>
          <p:cNvSpPr/>
          <p:nvPr/>
        </p:nvSpPr>
        <p:spPr bwMode="auto">
          <a:xfrm>
            <a:off x="5544108" y="4233174"/>
            <a:ext cx="888632" cy="153842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600" dirty="0"/>
              <a:t>MT</a:t>
            </a:r>
          </a:p>
        </p:txBody>
      </p:sp>
      <p:sp>
        <p:nvSpPr>
          <p:cNvPr id="63" name="Pentagon 62"/>
          <p:cNvSpPr/>
          <p:nvPr/>
        </p:nvSpPr>
        <p:spPr bwMode="auto">
          <a:xfrm>
            <a:off x="6452834" y="4233174"/>
            <a:ext cx="561289" cy="162018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600" dirty="0" smtClean="0"/>
              <a:t>Imp.</a:t>
            </a:r>
            <a:endParaRPr lang="en-GB" sz="600" dirty="0"/>
          </a:p>
        </p:txBody>
      </p:sp>
      <p:sp>
        <p:nvSpPr>
          <p:cNvPr id="65" name="TextBox 64"/>
          <p:cNvSpPr txBox="1"/>
          <p:nvPr/>
        </p:nvSpPr>
        <p:spPr>
          <a:xfrm>
            <a:off x="1891212" y="2531604"/>
            <a:ext cx="529633" cy="22313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GB" sz="500" b="1" dirty="0" smtClean="0"/>
              <a:t>Pre-Delivery </a:t>
            </a:r>
            <a:endParaRPr lang="en-GB" sz="500" b="1" dirty="0"/>
          </a:p>
          <a:p>
            <a:pPr algn="ctr"/>
            <a:r>
              <a:rPr lang="en-GB" sz="500" b="1" dirty="0"/>
              <a:t>Checkpoint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043926" y="2525142"/>
            <a:ext cx="501580" cy="23083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GB" sz="500" b="1" dirty="0"/>
              <a:t>Pre-Level 3 </a:t>
            </a:r>
          </a:p>
          <a:p>
            <a:pPr algn="ctr"/>
            <a:r>
              <a:rPr lang="en-GB" sz="500" b="1" dirty="0"/>
              <a:t>Check Point</a:t>
            </a:r>
          </a:p>
        </p:txBody>
      </p:sp>
      <p:sp>
        <p:nvSpPr>
          <p:cNvPr id="72" name="Flowchart: Decision 71"/>
          <p:cNvSpPr/>
          <p:nvPr/>
        </p:nvSpPr>
        <p:spPr bwMode="auto">
          <a:xfrm>
            <a:off x="2805141" y="768030"/>
            <a:ext cx="195652" cy="183540"/>
          </a:xfrm>
          <a:prstGeom prst="flowChartDecision">
            <a:avLst/>
          </a:prstGeom>
          <a:solidFill>
            <a:schemeClr val="bg1">
              <a:lumMod val="65000"/>
              <a:alpha val="50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endParaRPr lang="en-GB" sz="800"/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3018010" y="853084"/>
            <a:ext cx="522842" cy="1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Flowchart: Decision 76"/>
          <p:cNvSpPr/>
          <p:nvPr/>
        </p:nvSpPr>
        <p:spPr bwMode="auto">
          <a:xfrm>
            <a:off x="657036" y="2255789"/>
            <a:ext cx="180000" cy="180000"/>
          </a:xfrm>
          <a:prstGeom prst="flowChartDecision">
            <a:avLst/>
          </a:prstGeom>
          <a:solidFill>
            <a:srgbClr val="000000"/>
          </a:solidFill>
          <a:ln w="19050" cap="flat" cmpd="sng" algn="ctr">
            <a:solidFill>
              <a:srgbClr val="1D3E6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endParaRPr lang="en-GB"/>
          </a:p>
        </p:txBody>
      </p:sp>
      <p:sp>
        <p:nvSpPr>
          <p:cNvPr id="78" name="TextBox 77"/>
          <p:cNvSpPr txBox="1"/>
          <p:nvPr/>
        </p:nvSpPr>
        <p:spPr>
          <a:xfrm>
            <a:off x="561662" y="2426673"/>
            <a:ext cx="447479" cy="3462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GB" sz="600" dirty="0"/>
              <a:t>Level 1 </a:t>
            </a:r>
          </a:p>
          <a:p>
            <a:pPr algn="ctr"/>
            <a:r>
              <a:rPr lang="en-GB" sz="600" dirty="0"/>
              <a:t>Impact</a:t>
            </a:r>
          </a:p>
          <a:p>
            <a:pPr algn="ctr"/>
            <a:r>
              <a:rPr lang="en-GB" sz="600" dirty="0"/>
              <a:t>Analysis </a:t>
            </a:r>
          </a:p>
        </p:txBody>
      </p:sp>
      <p:sp>
        <p:nvSpPr>
          <p:cNvPr id="68" name="Pentagon 67"/>
          <p:cNvSpPr/>
          <p:nvPr/>
        </p:nvSpPr>
        <p:spPr bwMode="auto">
          <a:xfrm>
            <a:off x="305527" y="3423084"/>
            <a:ext cx="1662078" cy="171201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700" dirty="0"/>
              <a:t>Demo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17748" y="4387016"/>
            <a:ext cx="524824" cy="16158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GB" sz="600" dirty="0"/>
              <a:t>Pre-Qualify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382830" y="4387016"/>
            <a:ext cx="734158" cy="1615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GB" sz="600" dirty="0"/>
              <a:t>Bid </a:t>
            </a:r>
            <a:r>
              <a:rPr lang="en-GB" sz="600" dirty="0" smtClean="0"/>
              <a:t> Submission</a:t>
            </a:r>
            <a:endParaRPr lang="en-GB" sz="600" dirty="0"/>
          </a:p>
        </p:txBody>
      </p:sp>
      <p:sp>
        <p:nvSpPr>
          <p:cNvPr id="76" name="Pentagon 75"/>
          <p:cNvSpPr/>
          <p:nvPr/>
        </p:nvSpPr>
        <p:spPr bwMode="auto">
          <a:xfrm>
            <a:off x="305526" y="3695300"/>
            <a:ext cx="2466273" cy="162000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700" dirty="0" smtClean="0"/>
              <a:t>Bid Analysis</a:t>
            </a:r>
            <a:endParaRPr lang="en-GB" sz="700" dirty="0"/>
          </a:p>
        </p:txBody>
      </p:sp>
      <p:sp>
        <p:nvSpPr>
          <p:cNvPr id="16" name="TextBox 15"/>
          <p:cNvSpPr txBox="1"/>
          <p:nvPr/>
        </p:nvSpPr>
        <p:spPr>
          <a:xfrm>
            <a:off x="129977" y="4737531"/>
            <a:ext cx="1298246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GB" sz="1200" dirty="0" smtClean="0">
                <a:solidFill>
                  <a:srgbClr val="1D3E61"/>
                </a:solidFill>
              </a:rPr>
              <a:t>Key: </a:t>
            </a:r>
            <a:endParaRPr lang="en-GB" sz="1200" dirty="0">
              <a:solidFill>
                <a:srgbClr val="1D3E6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332854" y="4876031"/>
            <a:ext cx="296766" cy="0"/>
          </a:xfrm>
          <a:prstGeom prst="line">
            <a:avLst/>
          </a:prstGeom>
          <a:solidFill>
            <a:schemeClr val="accent2">
              <a:alpha val="50000"/>
            </a:schemeClr>
          </a:solidFill>
          <a:ln w="28575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</p:cxnSp>
      <p:sp>
        <p:nvSpPr>
          <p:cNvPr id="23" name="TextBox 22"/>
          <p:cNvSpPr txBox="1"/>
          <p:nvPr/>
        </p:nvSpPr>
        <p:spPr>
          <a:xfrm>
            <a:off x="996175" y="4776294"/>
            <a:ext cx="1142044" cy="2077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GB" sz="900" dirty="0" smtClean="0">
                <a:solidFill>
                  <a:srgbClr val="1D3E61"/>
                </a:solidFill>
              </a:rPr>
              <a:t>Indicative Timelines</a:t>
            </a:r>
            <a:endParaRPr lang="en-GB" sz="900" dirty="0">
              <a:solidFill>
                <a:srgbClr val="1D3E61"/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 bwMode="auto">
          <a:xfrm>
            <a:off x="746557" y="4887156"/>
            <a:ext cx="296766" cy="0"/>
          </a:xfrm>
          <a:prstGeom prst="line">
            <a:avLst/>
          </a:prstGeom>
          <a:solidFill>
            <a:schemeClr val="accent2">
              <a:alpha val="50000"/>
            </a:schemeClr>
          </a:solidFill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</p:cxnSp>
      <p:sp>
        <p:nvSpPr>
          <p:cNvPr id="81" name="TextBox 80"/>
          <p:cNvSpPr txBox="1"/>
          <p:nvPr/>
        </p:nvSpPr>
        <p:spPr>
          <a:xfrm>
            <a:off x="2606912" y="4768020"/>
            <a:ext cx="946413" cy="2077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GB" sz="900" dirty="0" smtClean="0">
                <a:solidFill>
                  <a:srgbClr val="1D3E61"/>
                </a:solidFill>
              </a:rPr>
              <a:t>Draft Timelines </a:t>
            </a:r>
            <a:endParaRPr lang="en-GB" sz="900" dirty="0">
              <a:solidFill>
                <a:srgbClr val="1D3E61"/>
              </a:solidFill>
            </a:endParaRPr>
          </a:p>
        </p:txBody>
      </p:sp>
      <p:cxnSp>
        <p:nvCxnSpPr>
          <p:cNvPr id="82" name="Straight Connector 81"/>
          <p:cNvCxnSpPr/>
          <p:nvPr/>
        </p:nvCxnSpPr>
        <p:spPr bwMode="auto">
          <a:xfrm>
            <a:off x="3777751" y="4876031"/>
            <a:ext cx="296766" cy="0"/>
          </a:xfrm>
          <a:prstGeom prst="line">
            <a:avLst/>
          </a:prstGeom>
          <a:solidFill>
            <a:schemeClr val="accent2">
              <a:alpha val="5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sp>
        <p:nvSpPr>
          <p:cNvPr id="83" name="TextBox 82"/>
          <p:cNvSpPr txBox="1"/>
          <p:nvPr/>
        </p:nvSpPr>
        <p:spPr>
          <a:xfrm>
            <a:off x="4128523" y="4768020"/>
            <a:ext cx="1142044" cy="207749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GB" sz="900" dirty="0">
                <a:solidFill>
                  <a:srgbClr val="1D3E61"/>
                </a:solidFill>
              </a:rPr>
              <a:t>Planned Timelines 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2293622" y="2341497"/>
            <a:ext cx="216000" cy="216000"/>
          </a:xfrm>
          <a:prstGeom prst="ellipse">
            <a:avLst/>
          </a:prstGeom>
          <a:solidFill>
            <a:srgbClr val="33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CP2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1331640" y="2345584"/>
            <a:ext cx="216000" cy="216000"/>
          </a:xfrm>
          <a:prstGeom prst="ellipse">
            <a:avLst/>
          </a:prstGeom>
          <a:solidFill>
            <a:srgbClr val="3366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CP1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6" name="Isosceles Triangle 85"/>
          <p:cNvSpPr/>
          <p:nvPr/>
        </p:nvSpPr>
        <p:spPr bwMode="auto">
          <a:xfrm>
            <a:off x="1528574" y="2043516"/>
            <a:ext cx="162018" cy="144015"/>
          </a:xfrm>
          <a:prstGeom prst="triangle">
            <a:avLst/>
          </a:prstGeom>
          <a:solidFill>
            <a:srgbClr val="1D3E61">
              <a:alpha val="50000"/>
            </a:srgb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endParaRPr lang="en-GB"/>
          </a:p>
        </p:txBody>
      </p:sp>
      <p:sp>
        <p:nvSpPr>
          <p:cNvPr id="87" name="Isosceles Triangle 86"/>
          <p:cNvSpPr/>
          <p:nvPr/>
        </p:nvSpPr>
        <p:spPr bwMode="auto">
          <a:xfrm>
            <a:off x="1770689" y="2656472"/>
            <a:ext cx="162018" cy="144015"/>
          </a:xfrm>
          <a:prstGeom prst="triangle">
            <a:avLst/>
          </a:prstGeom>
          <a:solidFill>
            <a:srgbClr val="1D3E61">
              <a:alpha val="50000"/>
            </a:srgb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90" name="Pentagon 89"/>
          <p:cNvSpPr/>
          <p:nvPr/>
        </p:nvSpPr>
        <p:spPr bwMode="auto">
          <a:xfrm>
            <a:off x="492721" y="2043690"/>
            <a:ext cx="339626" cy="158657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600" dirty="0" smtClean="0"/>
              <a:t>L1 </a:t>
            </a:r>
            <a:r>
              <a:rPr lang="en-GB" sz="600" dirty="0"/>
              <a:t>IA</a:t>
            </a:r>
          </a:p>
        </p:txBody>
      </p:sp>
      <p:sp>
        <p:nvSpPr>
          <p:cNvPr id="91" name="Isosceles Triangle 90"/>
          <p:cNvSpPr/>
          <p:nvPr/>
        </p:nvSpPr>
        <p:spPr bwMode="auto">
          <a:xfrm>
            <a:off x="1993064" y="4276128"/>
            <a:ext cx="162018" cy="144015"/>
          </a:xfrm>
          <a:prstGeom prst="triangle">
            <a:avLst/>
          </a:prstGeom>
          <a:solidFill>
            <a:srgbClr val="1D3E61">
              <a:alpha val="50000"/>
            </a:srgb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92" name="Isosceles Triangle 91"/>
          <p:cNvSpPr/>
          <p:nvPr/>
        </p:nvSpPr>
        <p:spPr bwMode="auto">
          <a:xfrm>
            <a:off x="2663496" y="4258994"/>
            <a:ext cx="162018" cy="144015"/>
          </a:xfrm>
          <a:prstGeom prst="triangle">
            <a:avLst/>
          </a:prstGeom>
          <a:solidFill>
            <a:srgbClr val="1D3E61">
              <a:alpha val="50000"/>
            </a:srgb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93" name="Pentagon 92"/>
          <p:cNvSpPr/>
          <p:nvPr/>
        </p:nvSpPr>
        <p:spPr bwMode="auto">
          <a:xfrm>
            <a:off x="1152822" y="4100930"/>
            <a:ext cx="543621" cy="150912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500" dirty="0" smtClean="0"/>
              <a:t>Level 2 Impacts</a:t>
            </a:r>
            <a:endParaRPr lang="en-GB" sz="500" dirty="0"/>
          </a:p>
        </p:txBody>
      </p:sp>
      <p:sp>
        <p:nvSpPr>
          <p:cNvPr id="94" name="Pentagon 93"/>
          <p:cNvSpPr/>
          <p:nvPr/>
        </p:nvSpPr>
        <p:spPr bwMode="auto">
          <a:xfrm>
            <a:off x="1563878" y="3901054"/>
            <a:ext cx="547061" cy="150912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400" dirty="0" smtClean="0"/>
              <a:t>L3 Solution Options</a:t>
            </a:r>
            <a:endParaRPr lang="en-GB" sz="400" dirty="0"/>
          </a:p>
        </p:txBody>
      </p:sp>
      <p:sp>
        <p:nvSpPr>
          <p:cNvPr id="95" name="Pentagon 94"/>
          <p:cNvSpPr/>
          <p:nvPr/>
        </p:nvSpPr>
        <p:spPr bwMode="auto">
          <a:xfrm>
            <a:off x="1716645" y="4100186"/>
            <a:ext cx="543621" cy="150912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500" dirty="0" smtClean="0"/>
              <a:t>Level 3 Impacts</a:t>
            </a:r>
            <a:endParaRPr lang="en-GB" sz="500" dirty="0"/>
          </a:p>
        </p:txBody>
      </p:sp>
      <p:sp>
        <p:nvSpPr>
          <p:cNvPr id="96" name="Pentagon 95"/>
          <p:cNvSpPr/>
          <p:nvPr/>
        </p:nvSpPr>
        <p:spPr bwMode="auto">
          <a:xfrm>
            <a:off x="2276169" y="4100186"/>
            <a:ext cx="543621" cy="150912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500" dirty="0" smtClean="0"/>
              <a:t>Final </a:t>
            </a:r>
            <a:r>
              <a:rPr lang="en-GB" sz="500" dirty="0"/>
              <a:t>b</a:t>
            </a:r>
            <a:r>
              <a:rPr lang="en-GB" sz="500" dirty="0" smtClean="0"/>
              <a:t>id prep</a:t>
            </a:r>
            <a:endParaRPr lang="en-GB" sz="50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894939" y="1774423"/>
            <a:ext cx="1437915" cy="1517407"/>
          </a:xfrm>
          <a:prstGeom prst="rect">
            <a:avLst/>
          </a:prstGeom>
          <a:solidFill>
            <a:srgbClr val="7030A0">
              <a:alpha val="50000"/>
            </a:srgbClr>
          </a:solidFill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900" b="1" dirty="0" smtClean="0">
                <a:solidFill>
                  <a:schemeClr val="bg1"/>
                </a:solidFill>
              </a:rPr>
              <a:t>Part C1:</a:t>
            </a:r>
          </a:p>
          <a:p>
            <a:pPr algn="ctr" defTabSz="685800"/>
            <a:endParaRPr lang="en-GB" sz="900" b="1" dirty="0" smtClean="0">
              <a:solidFill>
                <a:schemeClr val="bg1"/>
              </a:solidFill>
            </a:endParaRPr>
          </a:p>
          <a:p>
            <a:pPr algn="ctr" defTabSz="685800"/>
            <a:r>
              <a:rPr lang="en-GB" sz="900" dirty="0" smtClean="0">
                <a:solidFill>
                  <a:schemeClr val="bg1"/>
                </a:solidFill>
              </a:rPr>
              <a:t>Initial analysis, commence data cleanse and HLD of </a:t>
            </a:r>
            <a:r>
              <a:rPr lang="en-GB" sz="900" dirty="0" err="1" smtClean="0">
                <a:solidFill>
                  <a:schemeClr val="bg1"/>
                </a:solidFill>
              </a:rPr>
              <a:t>CSSC</a:t>
            </a:r>
            <a:endParaRPr lang="en-GB" sz="900" dirty="0" smtClean="0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2332854" y="1774422"/>
            <a:ext cx="1444896" cy="1517408"/>
          </a:xfrm>
          <a:prstGeom prst="rect">
            <a:avLst/>
          </a:prstGeom>
          <a:solidFill>
            <a:srgbClr val="7030A0">
              <a:alpha val="50000"/>
            </a:srgbClr>
          </a:solidFill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900" b="1" dirty="0" smtClean="0">
                <a:solidFill>
                  <a:schemeClr val="bg1"/>
                </a:solidFill>
              </a:rPr>
              <a:t>Part C2:</a:t>
            </a:r>
          </a:p>
          <a:p>
            <a:pPr algn="ctr" defTabSz="685800"/>
            <a:endParaRPr lang="en-GB" sz="900" b="1" dirty="0" smtClean="0">
              <a:solidFill>
                <a:schemeClr val="bg1"/>
              </a:solidFill>
            </a:endParaRPr>
          </a:p>
          <a:p>
            <a:pPr algn="ctr" defTabSz="685800"/>
            <a:r>
              <a:rPr lang="en-GB" sz="900" dirty="0" smtClean="0">
                <a:solidFill>
                  <a:schemeClr val="bg1"/>
                </a:solidFill>
              </a:rPr>
              <a:t>Commencing development work on ‘no regrets’ </a:t>
            </a:r>
            <a:r>
              <a:rPr lang="en-GB" sz="900" dirty="0" err="1" smtClean="0">
                <a:solidFill>
                  <a:schemeClr val="bg1"/>
                </a:solidFill>
              </a:rPr>
              <a:t>CSSC</a:t>
            </a:r>
            <a:endParaRPr lang="en-GB" sz="900" dirty="0" smtClean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3777750" y="1774423"/>
            <a:ext cx="3770957" cy="1517407"/>
          </a:xfrm>
          <a:prstGeom prst="rect">
            <a:avLst/>
          </a:prstGeom>
          <a:solidFill>
            <a:srgbClr val="7030A0">
              <a:alpha val="50000"/>
            </a:srgbClr>
          </a:solidFill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900" b="1" dirty="0" smtClean="0">
                <a:solidFill>
                  <a:schemeClr val="bg1"/>
                </a:solidFill>
              </a:rPr>
              <a:t>Part C3:</a:t>
            </a:r>
          </a:p>
          <a:p>
            <a:pPr algn="ctr" defTabSz="685800"/>
            <a:endParaRPr lang="en-GB" sz="900" b="1" dirty="0">
              <a:solidFill>
                <a:schemeClr val="bg1"/>
              </a:solidFill>
            </a:endParaRPr>
          </a:p>
          <a:p>
            <a:pPr algn="ctr" defTabSz="685800"/>
            <a:r>
              <a:rPr lang="en-GB" sz="900" dirty="0" smtClean="0">
                <a:solidFill>
                  <a:schemeClr val="bg1"/>
                </a:solidFill>
              </a:rPr>
              <a:t>Full delivery of </a:t>
            </a:r>
            <a:r>
              <a:rPr lang="en-GB" sz="900" dirty="0" err="1" smtClean="0">
                <a:solidFill>
                  <a:schemeClr val="bg1"/>
                </a:solidFill>
              </a:rPr>
              <a:t>CSSC</a:t>
            </a:r>
            <a:endParaRPr lang="en-GB" sz="900" dirty="0" smtClean="0">
              <a:solidFill>
                <a:schemeClr val="bg1"/>
              </a:solidFill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899593" y="3398955"/>
            <a:ext cx="2520279" cy="1117011"/>
          </a:xfrm>
          <a:prstGeom prst="rect">
            <a:avLst/>
          </a:prstGeom>
          <a:solidFill>
            <a:srgbClr val="7030A0">
              <a:alpha val="50000"/>
            </a:srgbClr>
          </a:solidFill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900" b="1" dirty="0" smtClean="0">
                <a:solidFill>
                  <a:schemeClr val="bg1"/>
                </a:solidFill>
              </a:rPr>
              <a:t>Part B1:</a:t>
            </a:r>
          </a:p>
          <a:p>
            <a:pPr algn="ctr" defTabSz="685800"/>
            <a:endParaRPr lang="en-GB" sz="900" b="1" dirty="0">
              <a:solidFill>
                <a:schemeClr val="bg1"/>
              </a:solidFill>
            </a:endParaRPr>
          </a:p>
          <a:p>
            <a:pPr algn="ctr" defTabSz="685800"/>
            <a:r>
              <a:rPr lang="en-GB" sz="900" dirty="0" smtClean="0">
                <a:solidFill>
                  <a:schemeClr val="bg1"/>
                </a:solidFill>
              </a:rPr>
              <a:t>Initial analysis and Bid development for </a:t>
            </a:r>
            <a:r>
              <a:rPr lang="en-GB" sz="900" dirty="0" err="1" smtClean="0">
                <a:solidFill>
                  <a:schemeClr val="bg1"/>
                </a:solidFill>
              </a:rPr>
              <a:t>CSSB</a:t>
            </a:r>
            <a:endParaRPr lang="en-GB" sz="900" dirty="0" smtClean="0">
              <a:solidFill>
                <a:schemeClr val="bg1"/>
              </a:solidFill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3419872" y="4021860"/>
            <a:ext cx="4128834" cy="494106"/>
          </a:xfrm>
          <a:prstGeom prst="rect">
            <a:avLst/>
          </a:prstGeom>
          <a:solidFill>
            <a:srgbClr val="7030A0">
              <a:alpha val="50000"/>
            </a:srgbClr>
          </a:solidFill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900" b="1" dirty="0" smtClean="0">
                <a:solidFill>
                  <a:schemeClr val="bg1"/>
                </a:solidFill>
              </a:rPr>
              <a:t>Part B2:</a:t>
            </a:r>
            <a:endParaRPr lang="en-GB" sz="900" b="1" dirty="0">
              <a:solidFill>
                <a:schemeClr val="bg1"/>
              </a:solidFill>
            </a:endParaRPr>
          </a:p>
          <a:p>
            <a:pPr algn="ctr" defTabSz="685800"/>
            <a:r>
              <a:rPr lang="en-GB" sz="900" dirty="0" smtClean="0">
                <a:solidFill>
                  <a:schemeClr val="bg1"/>
                </a:solidFill>
              </a:rPr>
              <a:t>Full delivery of </a:t>
            </a:r>
            <a:r>
              <a:rPr lang="en-GB" sz="900" dirty="0" err="1" smtClean="0">
                <a:solidFill>
                  <a:schemeClr val="bg1"/>
                </a:solidFill>
              </a:rPr>
              <a:t>CSSB</a:t>
            </a:r>
            <a:endParaRPr lang="en-GB" sz="900" dirty="0" smtClean="0">
              <a:solidFill>
                <a:schemeClr val="bg1"/>
              </a:solidFill>
            </a:endParaRPr>
          </a:p>
        </p:txBody>
      </p:sp>
      <p:sp>
        <p:nvSpPr>
          <p:cNvPr id="24" name="Pentagon 23"/>
          <p:cNvSpPr/>
          <p:nvPr/>
        </p:nvSpPr>
        <p:spPr bwMode="auto">
          <a:xfrm>
            <a:off x="7548063" y="1774423"/>
            <a:ext cx="1517649" cy="1517407"/>
          </a:xfrm>
          <a:prstGeom prst="homePlate">
            <a:avLst>
              <a:gd name="adj" fmla="val 16090"/>
            </a:avLst>
          </a:prstGeom>
          <a:solidFill>
            <a:srgbClr val="7030A0">
              <a:alpha val="50000"/>
            </a:srgbClr>
          </a:solidFill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900" b="1" dirty="0">
                <a:solidFill>
                  <a:schemeClr val="bg1"/>
                </a:solidFill>
              </a:rPr>
              <a:t>Part </a:t>
            </a:r>
            <a:r>
              <a:rPr lang="en-GB" sz="900" b="1" dirty="0" smtClean="0">
                <a:solidFill>
                  <a:schemeClr val="bg1"/>
                </a:solidFill>
              </a:rPr>
              <a:t>C4:</a:t>
            </a:r>
            <a:endParaRPr lang="en-GB" sz="900" b="1" dirty="0">
              <a:solidFill>
                <a:schemeClr val="bg1"/>
              </a:solidFill>
            </a:endParaRPr>
          </a:p>
          <a:p>
            <a:pPr algn="ctr" defTabSz="685800"/>
            <a:endParaRPr lang="en-GB" sz="900" b="1" dirty="0">
              <a:solidFill>
                <a:schemeClr val="bg1"/>
              </a:solidFill>
            </a:endParaRPr>
          </a:p>
          <a:p>
            <a:pPr algn="ctr" defTabSz="685800"/>
            <a:r>
              <a:rPr lang="en-GB" sz="900" dirty="0">
                <a:solidFill>
                  <a:schemeClr val="bg1"/>
                </a:solidFill>
              </a:rPr>
              <a:t>Operate Costs</a:t>
            </a:r>
          </a:p>
          <a:p>
            <a:pPr algn="ctr" defTabSz="685800"/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85" name="Pentagon 84"/>
          <p:cNvSpPr/>
          <p:nvPr/>
        </p:nvSpPr>
        <p:spPr bwMode="auto">
          <a:xfrm>
            <a:off x="7548063" y="4021860"/>
            <a:ext cx="1517648" cy="494107"/>
          </a:xfrm>
          <a:prstGeom prst="homePlate">
            <a:avLst>
              <a:gd name="adj" fmla="val 16090"/>
            </a:avLst>
          </a:prstGeom>
          <a:solidFill>
            <a:srgbClr val="7030A0">
              <a:alpha val="50000"/>
            </a:srgbClr>
          </a:solidFill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900" b="1" dirty="0">
                <a:solidFill>
                  <a:schemeClr val="bg1"/>
                </a:solidFill>
              </a:rPr>
              <a:t>Part </a:t>
            </a:r>
            <a:r>
              <a:rPr lang="en-GB" sz="900" b="1" dirty="0" smtClean="0">
                <a:solidFill>
                  <a:schemeClr val="bg1"/>
                </a:solidFill>
              </a:rPr>
              <a:t>B3</a:t>
            </a:r>
            <a:r>
              <a:rPr lang="en-GB" sz="900" b="1" dirty="0">
                <a:solidFill>
                  <a:schemeClr val="bg1"/>
                </a:solidFill>
              </a:rPr>
              <a:t>:</a:t>
            </a:r>
          </a:p>
          <a:p>
            <a:pPr algn="ctr" defTabSz="685800"/>
            <a:endParaRPr lang="en-GB" sz="900" b="1" dirty="0">
              <a:solidFill>
                <a:schemeClr val="bg1"/>
              </a:solidFill>
            </a:endParaRPr>
          </a:p>
          <a:p>
            <a:pPr algn="ctr" defTabSz="685800"/>
            <a:r>
              <a:rPr lang="en-GB" sz="900" dirty="0">
                <a:solidFill>
                  <a:schemeClr val="bg1"/>
                </a:solidFill>
              </a:rPr>
              <a:t>Operate </a:t>
            </a:r>
            <a:r>
              <a:rPr lang="en-GB" sz="900" dirty="0" smtClean="0">
                <a:solidFill>
                  <a:schemeClr val="bg1"/>
                </a:solidFill>
              </a:rPr>
              <a:t>Costs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899593" y="555526"/>
            <a:ext cx="2304256" cy="1117011"/>
          </a:xfrm>
          <a:prstGeom prst="rect">
            <a:avLst/>
          </a:prstGeom>
          <a:solidFill>
            <a:srgbClr val="7030A0">
              <a:alpha val="50000"/>
            </a:srgbClr>
          </a:solidFill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900" b="1" dirty="0" smtClean="0">
                <a:solidFill>
                  <a:schemeClr val="bg1"/>
                </a:solidFill>
              </a:rPr>
              <a:t>Part A:</a:t>
            </a:r>
            <a:endParaRPr lang="en-GB" sz="900" b="1" dirty="0">
              <a:solidFill>
                <a:schemeClr val="bg1"/>
              </a:solidFill>
            </a:endParaRPr>
          </a:p>
          <a:p>
            <a:pPr algn="ctr" defTabSz="685800"/>
            <a:r>
              <a:rPr lang="en-GB" sz="900" dirty="0" smtClean="0">
                <a:solidFill>
                  <a:schemeClr val="bg1"/>
                </a:solidFill>
              </a:rPr>
              <a:t>Bid Support as existing central service provider</a:t>
            </a:r>
          </a:p>
        </p:txBody>
      </p:sp>
      <p:sp>
        <p:nvSpPr>
          <p:cNvPr id="79" name="Pentagon 78"/>
          <p:cNvSpPr/>
          <p:nvPr/>
        </p:nvSpPr>
        <p:spPr bwMode="auto">
          <a:xfrm>
            <a:off x="6268289" y="1386026"/>
            <a:ext cx="1188796" cy="159996"/>
          </a:xfrm>
          <a:prstGeom prst="homePlate">
            <a:avLst/>
          </a:prstGeom>
          <a:solidFill>
            <a:schemeClr val="accent2">
              <a:alpha val="50000"/>
            </a:schemeClr>
          </a:solidFill>
          <a:ln w="127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9056" tIns="34529" rIns="69056" bIns="34529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GB" sz="800" dirty="0"/>
              <a:t>Potential Go Live Range</a:t>
            </a:r>
          </a:p>
        </p:txBody>
      </p:sp>
    </p:spTree>
    <p:extLst>
      <p:ext uri="{BB962C8B-B14F-4D97-AF65-F5344CB8AC3E}">
        <p14:creationId xmlns:p14="http://schemas.microsoft.com/office/powerpoint/2010/main" val="264101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70" grpId="0" animBg="1"/>
      <p:bldP spid="71" grpId="0" animBg="1"/>
      <p:bldP spid="84" grpId="0" animBg="1"/>
      <p:bldP spid="88" grpId="0" animBg="1"/>
      <p:bldP spid="24" grpId="0" animBg="1"/>
      <p:bldP spid="85" grpId="0" animBg="1"/>
      <p:bldP spid="8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DSC governance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400" dirty="0" smtClean="0"/>
              <a:t>Over the coming months, there will be a number of areas that need to be shared with and approval sought from DSC committees; the following diagram describes the areas, assumed approval bodies, and indicative time scales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854248" y="1411016"/>
            <a:ext cx="1185624" cy="1124822"/>
            <a:chOff x="971600" y="1710338"/>
            <a:chExt cx="1404144" cy="1332136"/>
          </a:xfrm>
        </p:grpSpPr>
        <p:sp>
          <p:nvSpPr>
            <p:cNvPr id="14" name="Rectangle 13"/>
            <p:cNvSpPr/>
            <p:nvPr/>
          </p:nvSpPr>
          <p:spPr bwMode="auto">
            <a:xfrm>
              <a:off x="971600" y="1890346"/>
              <a:ext cx="1224136" cy="329560"/>
            </a:xfrm>
            <a:prstGeom prst="rect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69056" tIns="34529" rIns="69056" bIns="3452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800"/>
              <a:r>
                <a:rPr lang="en-GB" sz="1000" b="1" dirty="0" smtClean="0">
                  <a:solidFill>
                    <a:srgbClr val="3E5AA8"/>
                  </a:solidFill>
                </a:rPr>
                <a:t>Jun 2018</a:t>
              </a:r>
              <a:endParaRPr lang="en-GB" sz="1000" b="1" dirty="0">
                <a:solidFill>
                  <a:srgbClr val="3E5AA8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2015728" y="1710338"/>
              <a:ext cx="360016" cy="360016"/>
            </a:xfrm>
            <a:prstGeom prst="ellipse">
              <a:avLst/>
            </a:prstGeom>
            <a:solidFill>
              <a:srgbClr val="3366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CoMC</a:t>
              </a:r>
              <a:endPara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971600" y="2225822"/>
              <a:ext cx="1224136" cy="81665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69056" tIns="34529" rIns="69056" bIns="34529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800" dirty="0"/>
                <a:t>Request to </a:t>
              </a:r>
              <a:r>
                <a:rPr lang="en-GB" sz="800" b="1" dirty="0"/>
                <a:t>modify </a:t>
              </a:r>
              <a:r>
                <a:rPr lang="en-GB" sz="800" b="1" dirty="0" smtClean="0"/>
                <a:t>BP18 submission </a:t>
              </a:r>
              <a:r>
                <a:rPr lang="en-GB" sz="800" dirty="0" smtClean="0"/>
                <a:t>for parts ‘A’, ‘C1’ and ‘B1’</a:t>
              </a:r>
              <a:endParaRPr lang="en-GB" sz="8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54248" y="3188707"/>
            <a:ext cx="1185624" cy="1124822"/>
            <a:chOff x="971600" y="1710338"/>
            <a:chExt cx="1404144" cy="1332136"/>
          </a:xfrm>
        </p:grpSpPr>
        <p:sp>
          <p:nvSpPr>
            <p:cNvPr id="20" name="Rectangle 19"/>
            <p:cNvSpPr/>
            <p:nvPr/>
          </p:nvSpPr>
          <p:spPr bwMode="auto">
            <a:xfrm>
              <a:off x="971600" y="1890346"/>
              <a:ext cx="1224136" cy="329560"/>
            </a:xfrm>
            <a:prstGeom prst="rect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69056" tIns="34529" rIns="69056" bIns="3452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800"/>
              <a:r>
                <a:rPr lang="en-GB" sz="1000" b="1" dirty="0" smtClean="0">
                  <a:solidFill>
                    <a:srgbClr val="3E5AA8"/>
                  </a:solidFill>
                </a:rPr>
                <a:t>Jun 2018</a:t>
              </a:r>
              <a:endParaRPr lang="en-GB" sz="1000" b="1" dirty="0">
                <a:solidFill>
                  <a:srgbClr val="3E5AA8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2015728" y="1710338"/>
              <a:ext cx="360016" cy="360016"/>
            </a:xfrm>
            <a:prstGeom prst="ellipse">
              <a:avLst/>
            </a:prstGeom>
            <a:solidFill>
              <a:srgbClr val="3366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CoMC</a:t>
              </a:r>
              <a:endPara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971600" y="2225822"/>
              <a:ext cx="1224136" cy="81665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69056" tIns="34529" rIns="69056" bIns="3452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35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800" dirty="0" smtClean="0"/>
                <a:t>Request </a:t>
              </a:r>
              <a:r>
                <a:rPr lang="en-GB" sz="800" b="1" dirty="0"/>
                <a:t>approval to respond to </a:t>
              </a:r>
              <a:r>
                <a:rPr lang="en-GB" sz="800" b="1" dirty="0" err="1"/>
                <a:t>PQQ</a:t>
              </a:r>
              <a:endParaRPr lang="en-GB" sz="14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510432" y="3188707"/>
            <a:ext cx="1185624" cy="1124822"/>
            <a:chOff x="971600" y="1710338"/>
            <a:chExt cx="1404144" cy="1332136"/>
          </a:xfrm>
        </p:grpSpPr>
        <p:sp>
          <p:nvSpPr>
            <p:cNvPr id="24" name="Rectangle 23"/>
            <p:cNvSpPr/>
            <p:nvPr/>
          </p:nvSpPr>
          <p:spPr bwMode="auto">
            <a:xfrm>
              <a:off x="971600" y="1890346"/>
              <a:ext cx="1224136" cy="329560"/>
            </a:xfrm>
            <a:prstGeom prst="rect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69056" tIns="34529" rIns="69056" bIns="3452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800"/>
              <a:r>
                <a:rPr lang="en-GB" sz="1000" b="1" dirty="0" smtClean="0">
                  <a:solidFill>
                    <a:srgbClr val="3E5AA8"/>
                  </a:solidFill>
                </a:rPr>
                <a:t>Aug-Oct 2018</a:t>
              </a:r>
              <a:endParaRPr lang="en-GB" sz="1000" b="1" dirty="0">
                <a:solidFill>
                  <a:srgbClr val="3E5AA8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2015728" y="1710338"/>
              <a:ext cx="360016" cy="360016"/>
            </a:xfrm>
            <a:prstGeom prst="ellipse">
              <a:avLst/>
            </a:prstGeom>
            <a:solidFill>
              <a:srgbClr val="3366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CoMC</a:t>
              </a:r>
              <a:endPara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971600" y="2225822"/>
              <a:ext cx="1224136" cy="81665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69056" tIns="34529" rIns="69056" bIns="3452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35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800" dirty="0" smtClean="0"/>
                <a:t>Request </a:t>
              </a:r>
              <a:r>
                <a:rPr lang="en-GB" sz="800" b="1" dirty="0"/>
                <a:t>approval </a:t>
              </a:r>
              <a:r>
                <a:rPr lang="en-GB" sz="800" b="1" dirty="0" smtClean="0"/>
                <a:t>to Bid</a:t>
              </a:r>
              <a:endParaRPr lang="en-GB" sz="1400" dirty="0"/>
            </a:p>
          </p:txBody>
        </p:sp>
      </p:grpSp>
      <p:cxnSp>
        <p:nvCxnSpPr>
          <p:cNvPr id="28" name="Straight Arrow Connector 27"/>
          <p:cNvCxnSpPr>
            <a:stCxn id="22" idx="3"/>
            <a:endCxn id="26" idx="1"/>
          </p:cNvCxnSpPr>
          <p:nvPr/>
        </p:nvCxnSpPr>
        <p:spPr bwMode="auto">
          <a:xfrm>
            <a:off x="1887878" y="3968749"/>
            <a:ext cx="622554" cy="0"/>
          </a:xfrm>
          <a:prstGeom prst="straightConnector1">
            <a:avLst/>
          </a:prstGeom>
          <a:solidFill>
            <a:schemeClr val="accent2">
              <a:alpha val="50000"/>
            </a:schemeClr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</p:cxnSp>
      <p:grpSp>
        <p:nvGrpSpPr>
          <p:cNvPr id="18" name="Group 17"/>
          <p:cNvGrpSpPr/>
          <p:nvPr/>
        </p:nvGrpSpPr>
        <p:grpSpPr>
          <a:xfrm>
            <a:off x="6051984" y="3188707"/>
            <a:ext cx="1185624" cy="1124822"/>
            <a:chOff x="971600" y="1710338"/>
            <a:chExt cx="1404144" cy="1332136"/>
          </a:xfrm>
        </p:grpSpPr>
        <p:sp>
          <p:nvSpPr>
            <p:cNvPr id="27" name="Rectangle 26"/>
            <p:cNvSpPr/>
            <p:nvPr/>
          </p:nvSpPr>
          <p:spPr bwMode="auto">
            <a:xfrm>
              <a:off x="971600" y="1890346"/>
              <a:ext cx="1224136" cy="329560"/>
            </a:xfrm>
            <a:prstGeom prst="rect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69056" tIns="34529" rIns="69056" bIns="3452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800"/>
              <a:r>
                <a:rPr lang="en-GB" sz="1000" b="1" dirty="0" smtClean="0">
                  <a:solidFill>
                    <a:srgbClr val="3E5AA8"/>
                  </a:solidFill>
                </a:rPr>
                <a:t>Feb-Apr 2019</a:t>
              </a:r>
              <a:endParaRPr lang="en-GB" sz="1000" b="1" dirty="0">
                <a:solidFill>
                  <a:srgbClr val="3E5AA8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2015728" y="1710338"/>
              <a:ext cx="360016" cy="360016"/>
            </a:xfrm>
            <a:prstGeom prst="ellipse">
              <a:avLst/>
            </a:prstGeom>
            <a:solidFill>
              <a:srgbClr val="3366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CoMC</a:t>
              </a:r>
              <a:endPara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971600" y="2225822"/>
              <a:ext cx="1224136" cy="81665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69056" tIns="34529" rIns="69056" bIns="3452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35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800" dirty="0" smtClean="0"/>
                <a:t>Request </a:t>
              </a:r>
              <a:r>
                <a:rPr lang="en-GB" sz="800" b="1" dirty="0"/>
                <a:t>approval </a:t>
              </a:r>
              <a:r>
                <a:rPr lang="en-GB" sz="800" b="1" dirty="0" smtClean="0"/>
                <a:t>to Contract</a:t>
              </a:r>
              <a:endParaRPr lang="en-GB" sz="1400" dirty="0"/>
            </a:p>
          </p:txBody>
        </p:sp>
      </p:grpSp>
      <p:cxnSp>
        <p:nvCxnSpPr>
          <p:cNvPr id="31" name="Straight Arrow Connector 30"/>
          <p:cNvCxnSpPr>
            <a:stCxn id="26" idx="3"/>
            <a:endCxn id="30" idx="1"/>
          </p:cNvCxnSpPr>
          <p:nvPr/>
        </p:nvCxnSpPr>
        <p:spPr bwMode="auto">
          <a:xfrm>
            <a:off x="3544062" y="3968749"/>
            <a:ext cx="2507922" cy="0"/>
          </a:xfrm>
          <a:prstGeom prst="straightConnector1">
            <a:avLst/>
          </a:prstGeom>
          <a:solidFill>
            <a:schemeClr val="accent2">
              <a:alpha val="50000"/>
            </a:schemeClr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</p:cxnSp>
      <p:grpSp>
        <p:nvGrpSpPr>
          <p:cNvPr id="32" name="Group 31"/>
          <p:cNvGrpSpPr/>
          <p:nvPr/>
        </p:nvGrpSpPr>
        <p:grpSpPr>
          <a:xfrm>
            <a:off x="854248" y="4369979"/>
            <a:ext cx="6552728" cy="496775"/>
            <a:chOff x="-1206003" y="1670561"/>
            <a:chExt cx="7760449" cy="588334"/>
          </a:xfrm>
        </p:grpSpPr>
        <p:sp>
          <p:nvSpPr>
            <p:cNvPr id="35" name="Rectangle 34"/>
            <p:cNvSpPr/>
            <p:nvPr/>
          </p:nvSpPr>
          <p:spPr bwMode="auto">
            <a:xfrm>
              <a:off x="-1206003" y="1850569"/>
              <a:ext cx="7580442" cy="408326"/>
            </a:xfrm>
            <a:prstGeom prst="rect">
              <a:avLst/>
            </a:prstGeom>
            <a:solidFill>
              <a:schemeClr val="accent4">
                <a:lumMod val="75000"/>
                <a:alpha val="50000"/>
              </a:schemeClr>
            </a:solidFill>
            <a:ln w="12700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69056" tIns="34529" rIns="69056" bIns="3452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35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800" dirty="0" smtClean="0"/>
                <a:t>Change Delivery decisions (e.g. Change packs, portfolio congestion)</a:t>
              </a:r>
              <a:endParaRPr lang="en-GB" sz="1400" dirty="0"/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6194431" y="1670561"/>
              <a:ext cx="360015" cy="360016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ChMC</a:t>
              </a:r>
              <a:endPara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357140" y="2282353"/>
            <a:ext cx="1185624" cy="1124822"/>
            <a:chOff x="971600" y="1710338"/>
            <a:chExt cx="1404144" cy="1332136"/>
          </a:xfrm>
        </p:grpSpPr>
        <p:sp>
          <p:nvSpPr>
            <p:cNvPr id="37" name="Rectangle 36"/>
            <p:cNvSpPr/>
            <p:nvPr/>
          </p:nvSpPr>
          <p:spPr bwMode="auto">
            <a:xfrm>
              <a:off x="971600" y="1890346"/>
              <a:ext cx="1224136" cy="329560"/>
            </a:xfrm>
            <a:prstGeom prst="rect">
              <a:avLst/>
            </a:prstGeom>
            <a:noFill/>
            <a:ln w="12700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69056" tIns="34529" rIns="69056" bIns="3452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800"/>
              <a:r>
                <a:rPr lang="en-GB" sz="1000" b="1" dirty="0" smtClean="0">
                  <a:solidFill>
                    <a:schemeClr val="accent4">
                      <a:lumMod val="75000"/>
                    </a:schemeClr>
                  </a:solidFill>
                </a:rPr>
                <a:t>Nov 2019</a:t>
              </a:r>
              <a:endParaRPr lang="en-GB" sz="10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2015728" y="1710338"/>
              <a:ext cx="360016" cy="360016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ChMC</a:t>
              </a:r>
              <a:endPara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971600" y="2225822"/>
              <a:ext cx="1224136" cy="816652"/>
            </a:xfrm>
            <a:prstGeom prst="rect">
              <a:avLst/>
            </a:prstGeom>
            <a:solidFill>
              <a:schemeClr val="accent4">
                <a:lumMod val="75000"/>
                <a:alpha val="50000"/>
              </a:schemeClr>
            </a:solidFill>
            <a:ln w="12700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69056" tIns="34529" rIns="69056" bIns="3452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35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800" dirty="0" smtClean="0"/>
                <a:t>Request </a:t>
              </a:r>
              <a:r>
                <a:rPr lang="en-GB" sz="800" b="1" dirty="0" err="1" smtClean="0"/>
                <a:t>BER</a:t>
              </a:r>
              <a:r>
                <a:rPr lang="en-GB" sz="800" b="1" dirty="0" smtClean="0"/>
                <a:t> approval for ‘C2</a:t>
              </a:r>
              <a:r>
                <a:rPr lang="en-GB" sz="800" dirty="0" smtClean="0"/>
                <a:t>’</a:t>
              </a:r>
              <a:endParaRPr lang="en-GB" sz="14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097240" y="1411016"/>
            <a:ext cx="1185624" cy="1124822"/>
            <a:chOff x="971600" y="1710338"/>
            <a:chExt cx="1404144" cy="1332136"/>
          </a:xfrm>
        </p:grpSpPr>
        <p:sp>
          <p:nvSpPr>
            <p:cNvPr id="41" name="Rectangle 40"/>
            <p:cNvSpPr/>
            <p:nvPr/>
          </p:nvSpPr>
          <p:spPr bwMode="auto">
            <a:xfrm>
              <a:off x="971600" y="1890346"/>
              <a:ext cx="1224136" cy="329560"/>
            </a:xfrm>
            <a:prstGeom prst="rect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69056" tIns="34529" rIns="69056" bIns="3452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800"/>
              <a:r>
                <a:rPr lang="en-GB" sz="1000" b="1" dirty="0" smtClean="0">
                  <a:solidFill>
                    <a:srgbClr val="3E5AA8"/>
                  </a:solidFill>
                </a:rPr>
                <a:t>Oct 2018</a:t>
              </a:r>
              <a:endParaRPr lang="en-GB" sz="1000" b="1" dirty="0">
                <a:solidFill>
                  <a:srgbClr val="3E5AA8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2015728" y="1710338"/>
              <a:ext cx="360016" cy="360016"/>
            </a:xfrm>
            <a:prstGeom prst="ellipse">
              <a:avLst/>
            </a:prstGeom>
            <a:solidFill>
              <a:srgbClr val="3366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CoMC</a:t>
              </a:r>
              <a:endPara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971600" y="2225822"/>
              <a:ext cx="1224136" cy="81665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69056" tIns="34529" rIns="69056" bIns="34529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800" dirty="0"/>
                <a:t>Request to </a:t>
              </a:r>
              <a:r>
                <a:rPr lang="en-GB" sz="800" b="1" dirty="0"/>
                <a:t>modify </a:t>
              </a:r>
              <a:r>
                <a:rPr lang="en-GB" sz="800" b="1" dirty="0" smtClean="0"/>
                <a:t>BP18 submission </a:t>
              </a:r>
              <a:r>
                <a:rPr lang="en-GB" sz="800" dirty="0" smtClean="0"/>
                <a:t>for ‘C2’ </a:t>
              </a:r>
              <a:endParaRPr lang="en-GB" sz="800" dirty="0"/>
            </a:p>
          </p:txBody>
        </p:sp>
      </p:grpSp>
      <p:cxnSp>
        <p:nvCxnSpPr>
          <p:cNvPr id="9" name="Elbow Connector 8"/>
          <p:cNvCxnSpPr>
            <a:stCxn id="43" idx="2"/>
            <a:endCxn id="39" idx="1"/>
          </p:cNvCxnSpPr>
          <p:nvPr/>
        </p:nvCxnSpPr>
        <p:spPr bwMode="auto">
          <a:xfrm rot="16200000" flipH="1">
            <a:off x="3722319" y="2427573"/>
            <a:ext cx="526557" cy="743085"/>
          </a:xfrm>
          <a:prstGeom prst="bentConnector2">
            <a:avLst/>
          </a:prstGeom>
          <a:solidFill>
            <a:schemeClr val="accent2">
              <a:alpha val="50000"/>
            </a:schemeClr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</p:cxnSp>
      <p:grpSp>
        <p:nvGrpSpPr>
          <p:cNvPr id="45" name="Group 44"/>
          <p:cNvGrpSpPr/>
          <p:nvPr/>
        </p:nvGrpSpPr>
        <p:grpSpPr>
          <a:xfrm>
            <a:off x="5728040" y="1411016"/>
            <a:ext cx="1185624" cy="1124822"/>
            <a:chOff x="971600" y="1710338"/>
            <a:chExt cx="1404144" cy="1332136"/>
          </a:xfrm>
        </p:grpSpPr>
        <p:sp>
          <p:nvSpPr>
            <p:cNvPr id="46" name="Rectangle 45"/>
            <p:cNvSpPr/>
            <p:nvPr/>
          </p:nvSpPr>
          <p:spPr bwMode="auto">
            <a:xfrm>
              <a:off x="971600" y="1890346"/>
              <a:ext cx="1224136" cy="329560"/>
            </a:xfrm>
            <a:prstGeom prst="rect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69056" tIns="34529" rIns="69056" bIns="3452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800"/>
              <a:r>
                <a:rPr lang="en-GB" sz="1000" b="1" dirty="0" smtClean="0">
                  <a:solidFill>
                    <a:srgbClr val="3E5AA8"/>
                  </a:solidFill>
                </a:rPr>
                <a:t>Jun 18–Mar 19</a:t>
              </a:r>
              <a:endParaRPr lang="en-GB" sz="1000" b="1" dirty="0">
                <a:solidFill>
                  <a:srgbClr val="3E5AA8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2015728" y="1710338"/>
              <a:ext cx="360016" cy="360016"/>
            </a:xfrm>
            <a:prstGeom prst="ellipse">
              <a:avLst/>
            </a:prstGeom>
            <a:solidFill>
              <a:srgbClr val="3366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CoMC</a:t>
              </a:r>
              <a:endPara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971600" y="2225822"/>
              <a:ext cx="1224136" cy="816652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69056" tIns="34529" rIns="69056" bIns="34529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800" dirty="0" smtClean="0"/>
                <a:t>Standard BP19 process to </a:t>
              </a:r>
              <a:r>
                <a:rPr lang="en-GB" sz="800" b="1" dirty="0" smtClean="0"/>
                <a:t>approve parts ‘C3’, ‘C4’, B2’ and ‘B3’ </a:t>
              </a:r>
              <a:endParaRPr lang="en-GB" sz="800" b="1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490832" y="2254375"/>
            <a:ext cx="1185624" cy="1124822"/>
            <a:chOff x="971600" y="1710338"/>
            <a:chExt cx="1404144" cy="1332136"/>
          </a:xfrm>
        </p:grpSpPr>
        <p:sp>
          <p:nvSpPr>
            <p:cNvPr id="50" name="Rectangle 49"/>
            <p:cNvSpPr/>
            <p:nvPr/>
          </p:nvSpPr>
          <p:spPr bwMode="auto">
            <a:xfrm>
              <a:off x="971600" y="1890346"/>
              <a:ext cx="1224136" cy="329560"/>
            </a:xfrm>
            <a:prstGeom prst="rect">
              <a:avLst/>
            </a:prstGeom>
            <a:noFill/>
            <a:ln w="12700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69056" tIns="34529" rIns="69056" bIns="3452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85800"/>
              <a:r>
                <a:rPr lang="en-GB" sz="1000" b="1" dirty="0" smtClean="0">
                  <a:solidFill>
                    <a:schemeClr val="accent4">
                      <a:lumMod val="75000"/>
                    </a:schemeClr>
                  </a:solidFill>
                </a:rPr>
                <a:t>Mar-Apr 2019</a:t>
              </a:r>
              <a:endParaRPr lang="en-GB" sz="1000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2015728" y="1710338"/>
              <a:ext cx="360016" cy="360016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ChMC</a:t>
              </a:r>
              <a:endPara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971600" y="2225822"/>
              <a:ext cx="1224136" cy="816652"/>
            </a:xfrm>
            <a:prstGeom prst="rect">
              <a:avLst/>
            </a:prstGeom>
            <a:solidFill>
              <a:schemeClr val="accent4">
                <a:lumMod val="75000"/>
                <a:alpha val="50000"/>
              </a:schemeClr>
            </a:solidFill>
            <a:ln w="12700" cap="flat" cmpd="sng" algn="ctr">
              <a:solidFill>
                <a:schemeClr val="accent4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69056" tIns="34529" rIns="69056" bIns="34529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35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800" dirty="0" smtClean="0"/>
                <a:t>Request </a:t>
              </a:r>
              <a:r>
                <a:rPr lang="en-GB" sz="800" b="1" dirty="0" err="1" smtClean="0"/>
                <a:t>BER</a:t>
              </a:r>
              <a:r>
                <a:rPr lang="en-GB" sz="800" b="1" dirty="0" smtClean="0"/>
                <a:t> approval for ‘C3</a:t>
              </a:r>
              <a:r>
                <a:rPr lang="en-GB" sz="800" dirty="0" smtClean="0"/>
                <a:t>’</a:t>
              </a:r>
              <a:endParaRPr lang="en-GB" sz="1400" dirty="0"/>
            </a:p>
          </p:txBody>
        </p:sp>
      </p:grpSp>
      <p:cxnSp>
        <p:nvCxnSpPr>
          <p:cNvPr id="53" name="Elbow Connector 52"/>
          <p:cNvCxnSpPr>
            <a:endCxn id="52" idx="1"/>
          </p:cNvCxnSpPr>
          <p:nvPr/>
        </p:nvCxnSpPr>
        <p:spPr bwMode="auto">
          <a:xfrm rot="16200000" flipH="1">
            <a:off x="6780526" y="2324110"/>
            <a:ext cx="498579" cy="922033"/>
          </a:xfrm>
          <a:prstGeom prst="bentConnector2">
            <a:avLst/>
          </a:prstGeom>
          <a:solidFill>
            <a:schemeClr val="accent2">
              <a:alpha val="50000"/>
            </a:schemeClr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</p:cxnSp>
    </p:spTree>
    <p:extLst>
      <p:ext uri="{BB962C8B-B14F-4D97-AF65-F5344CB8AC3E}">
        <p14:creationId xmlns:p14="http://schemas.microsoft.com/office/powerpoint/2010/main" val="88159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2a985eae-c12e-416e-9833-85f34b1ee04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53787</TotalTime>
  <Words>484</Words>
  <Application>Microsoft Office PowerPoint</Application>
  <PresentationFormat>On-screen Show (16:9)</PresentationFormat>
  <Paragraphs>133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xoserve templates</vt:lpstr>
      <vt:lpstr>DSC ChMC CSS update 13th June 2018 </vt:lpstr>
      <vt:lpstr>Context</vt:lpstr>
      <vt:lpstr>PowerPoint Presentation</vt:lpstr>
      <vt:lpstr>DSC governance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569</cp:revision>
  <cp:lastPrinted>2018-06-05T15:35:35Z</cp:lastPrinted>
  <dcterms:created xsi:type="dcterms:W3CDTF">2011-09-20T14:58:41Z</dcterms:created>
  <dcterms:modified xsi:type="dcterms:W3CDTF">2018-06-05T15:54:19Z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684846733</vt:i4>
  </property>
  <property fmtid="{D5CDD505-2E9C-101B-9397-08002B2CF9AE}" pid="4" name="_NewReviewCycle">
    <vt:lpwstr/>
  </property>
  <property fmtid="{D5CDD505-2E9C-101B-9397-08002B2CF9AE}" pid="5" name="_EmailSubject">
    <vt:lpwstr>DSC ChMC Slides</vt:lpwstr>
  </property>
  <property fmtid="{D5CDD505-2E9C-101B-9397-08002B2CF9AE}" pid="6" name="_AuthorEmail">
    <vt:lpwstr>lee.foster@xoserve.com</vt:lpwstr>
  </property>
  <property fmtid="{D5CDD505-2E9C-101B-9397-08002B2CF9AE}" pid="7" name="_AuthorEmailDisplayName">
    <vt:lpwstr>Foster, Lee</vt:lpwstr>
  </property>
  <property fmtid="{D5CDD505-2E9C-101B-9397-08002B2CF9AE}" pid="8" name="_PreviousAdHocReviewCycleID">
    <vt:i4>268240271</vt:i4>
  </property>
</Properties>
</file>