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  <p:sldMasterId id="2147484064" r:id="rId5"/>
  </p:sldMasterIdLst>
  <p:handoutMasterIdLst>
    <p:handoutMasterId r:id="rId12"/>
  </p:handoutMasterIdLst>
  <p:sldIdLst>
    <p:sldId id="424" r:id="rId6"/>
    <p:sldId id="419" r:id="rId7"/>
    <p:sldId id="418" r:id="rId8"/>
    <p:sldId id="421" r:id="rId9"/>
    <p:sldId id="426" r:id="rId10"/>
    <p:sldId id="425" r:id="rId11"/>
  </p:sldIdLst>
  <p:sldSz cx="9144000" cy="5143500" type="screen16x9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ional Grid" initials="N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2B80B1"/>
    <a:srgbClr val="FFFFFF"/>
    <a:srgbClr val="F5835D"/>
    <a:srgbClr val="E7BB20"/>
    <a:srgbClr val="BD6AAB"/>
    <a:srgbClr val="FF66FF"/>
    <a:srgbClr val="FF00FF"/>
    <a:srgbClr val="3E5AA8"/>
    <a:srgbClr val="1D3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-44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16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915AD2-10A0-4F07-9C90-55F5737F54B9}" type="datetime1">
              <a:rPr lang="en-GB"/>
              <a:pPr>
                <a:defRPr/>
              </a:pPr>
              <a:t>01/05/2018</a:t>
            </a:fld>
            <a:endParaRPr lang="en-GB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B2C83C7-81E3-4FFC-ABB8-6C2E0AC39E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398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8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6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442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37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66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10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166374"/>
            <a:ext cx="9144000" cy="9715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3759882"/>
            <a:ext cx="9144000" cy="95657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411760" y="1059582"/>
            <a:ext cx="4354166" cy="720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8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870044"/>
            <a:ext cx="7772400" cy="67032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2517744"/>
            <a:ext cx="6400800" cy="59412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100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42360"/>
            <a:ext cx="8688388" cy="7239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1540"/>
            <a:ext cx="8686800" cy="34563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7898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15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33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392DE4BB-28B3-4734-B5B4-847C06FD15D2}" type="datetimeFigureOut">
              <a:rPr lang="en-GB" smtClean="0"/>
              <a:t>01/05/2018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65B5AF45-FF44-46FE-A847-9934AA646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42863"/>
            <a:ext cx="8688388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1038"/>
            <a:ext cx="8686800" cy="340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4731544"/>
            <a:ext cx="4200525" cy="130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>
              <a:defRPr/>
            </a:pPr>
            <a:fld id="{AF429D2F-F2C8-4089-BC92-4AD6808489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4675585"/>
            <a:ext cx="76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0" r:id="rId3"/>
    <p:sldLayoutId id="2147484061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43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D4D46FB-DABB-4DA2-BE80-CC2B97AF8022}"/>
              </a:ext>
            </a:extLst>
          </p:cNvPr>
          <p:cNvSpPr txBox="1">
            <a:spLocks/>
          </p:cNvSpPr>
          <p:nvPr/>
        </p:nvSpPr>
        <p:spPr>
          <a:xfrm>
            <a:off x="1043608" y="1887674"/>
            <a:ext cx="7560840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600" dirty="0"/>
              <a:t>MIS Development </a:t>
            </a:r>
            <a:r>
              <a:rPr lang="en-GB" sz="3600" dirty="0" smtClean="0"/>
              <a:t>– DSC Change Management Committee update</a:t>
            </a:r>
            <a:endParaRPr lang="en-GB" sz="36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EFD8E86A-4D5A-410E-BC89-8EA385C8318A}"/>
              </a:ext>
            </a:extLst>
          </p:cNvPr>
          <p:cNvSpPr txBox="1">
            <a:spLocks/>
          </p:cNvSpPr>
          <p:nvPr/>
        </p:nvSpPr>
        <p:spPr>
          <a:xfrm>
            <a:off x="3275856" y="3147814"/>
            <a:ext cx="3312368" cy="540060"/>
          </a:xfr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GB" dirty="0" smtClean="0"/>
              <a:t>9</a:t>
            </a:r>
            <a:r>
              <a:rPr lang="en-GB" baseline="30000" dirty="0" smtClean="0"/>
              <a:t>th</a:t>
            </a:r>
            <a:r>
              <a:rPr lang="en-GB" dirty="0" smtClean="0"/>
              <a:t>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9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MIS VISION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5095C025-D708-42F6-AA7F-DD8E8A957DBF}"/>
              </a:ext>
            </a:extLst>
          </p:cNvPr>
          <p:cNvSpPr txBox="1">
            <a:spLocks/>
          </p:cNvSpPr>
          <p:nvPr/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sz="2400" dirty="0"/>
          </a:p>
          <a:p>
            <a:pPr fontAlgn="auto">
              <a:spcAft>
                <a:spcPts val="0"/>
              </a:spcAft>
            </a:pPr>
            <a:r>
              <a:rPr lang="en-GB" sz="2400" dirty="0"/>
              <a:t>Vision Statement (sign off 1</a:t>
            </a:r>
            <a:r>
              <a:rPr lang="en-GB" sz="2400" baseline="30000" dirty="0"/>
              <a:t>st</a:t>
            </a:r>
            <a:r>
              <a:rPr lang="en-GB" sz="2400" dirty="0"/>
              <a:t> May):</a:t>
            </a:r>
          </a:p>
          <a:p>
            <a:pPr fontAlgn="auto">
              <a:spcAft>
                <a:spcPts val="0"/>
              </a:spcAft>
            </a:pPr>
            <a:endParaRPr lang="en-GB" sz="1800" dirty="0"/>
          </a:p>
          <a:p>
            <a:pPr fontAlgn="auto">
              <a:spcAft>
                <a:spcPts val="0"/>
              </a:spcAft>
            </a:pPr>
            <a:r>
              <a:rPr lang="en-GB" sz="1800" dirty="0"/>
              <a:t>“The Market Intelligence Service (MIS) provides timely energy markets data (accurately represented), processes and services to deliver greater efficiencies, improved practices, and a better and more reliable consumer experience.” </a:t>
            </a:r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lvl="1"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45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MARKET ENGAGEMENT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4DD43274-8272-4B01-AB8E-A2C4F6B4BF61}"/>
              </a:ext>
            </a:extLst>
          </p:cNvPr>
          <p:cNvSpPr txBox="1">
            <a:spLocks/>
          </p:cNvSpPr>
          <p:nvPr/>
        </p:nvSpPr>
        <p:spPr>
          <a:xfrm>
            <a:off x="443355" y="843558"/>
            <a:ext cx="8229600" cy="36861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Open Letter published 4</a:t>
            </a:r>
            <a:r>
              <a:rPr lang="en-GB" sz="1400" baseline="30000" dirty="0"/>
              <a:t>th</a:t>
            </a:r>
            <a:r>
              <a:rPr lang="en-GB" sz="1400" dirty="0"/>
              <a:t> January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The Open Letter was the first stage of an ongoing consultation approach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Bilateral discussions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Over 20 responses: range of stakeholders: suppliers, networks, metering organisations, water/business customer, Citizens Advice, medium/large suppliers, as well as from Alt Han Co.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Wide spread support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Broad consensus for an unconstrained approach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Initial priorities focusing on extending the API service to energy suppliers and support for Ofgem’s Faster and More Reliable Switching Programme (switching programme)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A number commented it was right to fund the MIS development via the MRA and UNC governance mechanisms; some respondents also commented other more flexible funding arrangements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Central to many responses was the need to undertake a cost/benefit assessment to ensure value for money as progress is made with the Use Cases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Over 55 Use Cases identified, more Use Cases are </a:t>
            </a:r>
            <a:r>
              <a:rPr lang="en-GB" sz="1400" dirty="0" smtClean="0"/>
              <a:t>evolving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April JMDG reviewed all Use Cases and prioritised for impact assessment</a:t>
            </a:r>
            <a:endParaRPr lang="en-GB" sz="1400" dirty="0"/>
          </a:p>
          <a:p>
            <a:pPr fontAlgn="auto">
              <a:spcAft>
                <a:spcPts val="0"/>
              </a:spcAft>
            </a:pPr>
            <a:endParaRPr lang="en-GB" sz="1400" dirty="0"/>
          </a:p>
          <a:p>
            <a:pPr fontAlgn="auto">
              <a:spcAft>
                <a:spcPts val="0"/>
              </a:spcAft>
            </a:pPr>
            <a:endParaRPr lang="en-GB" sz="1400" dirty="0"/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lvl="1" fontAlgn="auto"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55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MIS GOVERNANCE FRAMEWORK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D8BD99F-0C8D-4BFC-897D-BA9E9C3F7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86" y="1031024"/>
            <a:ext cx="7273158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8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ROADMAP – </a:t>
            </a:r>
            <a:r>
              <a:rPr lang="en-GB" sz="1400" b="1" dirty="0" smtClean="0">
                <a:solidFill>
                  <a:schemeClr val="bg1"/>
                </a:solidFill>
              </a:rPr>
              <a:t>May </a:t>
            </a:r>
            <a:r>
              <a:rPr lang="en-GB" sz="1400" b="1" dirty="0">
                <a:solidFill>
                  <a:schemeClr val="bg1"/>
                </a:solidFill>
              </a:rPr>
              <a:t>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79425" y="1847275"/>
            <a:ext cx="744542" cy="5869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Q1</a:t>
            </a:r>
          </a:p>
        </p:txBody>
      </p:sp>
      <p:sp>
        <p:nvSpPr>
          <p:cNvPr id="44" name="Oval 43"/>
          <p:cNvSpPr/>
          <p:nvPr/>
        </p:nvSpPr>
        <p:spPr>
          <a:xfrm>
            <a:off x="258693" y="1847275"/>
            <a:ext cx="208851" cy="5869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26" name="Rounded Rectangle 25"/>
          <p:cNvSpPr/>
          <p:nvPr/>
        </p:nvSpPr>
        <p:spPr>
          <a:xfrm>
            <a:off x="1089520" y="1074628"/>
            <a:ext cx="2563495" cy="2292173"/>
          </a:xfrm>
          <a:prstGeom prst="roundRect">
            <a:avLst/>
          </a:prstGeom>
          <a:solidFill>
            <a:srgbClr val="E0E0E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885249" y="1120221"/>
            <a:ext cx="609005" cy="2233239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43" name="TextBox 42"/>
          <p:cNvSpPr txBox="1"/>
          <p:nvPr/>
        </p:nvSpPr>
        <p:spPr>
          <a:xfrm>
            <a:off x="1170505" y="1275606"/>
            <a:ext cx="2537399" cy="17778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Analysis of Open Letter Response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MIS Vision Defined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MIS Development Principles Defined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Development of Use Case Definitions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Use Case Development Lifecycle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79425" y="3679916"/>
            <a:ext cx="744542" cy="5869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Q2</a:t>
            </a:r>
          </a:p>
        </p:txBody>
      </p:sp>
      <p:sp>
        <p:nvSpPr>
          <p:cNvPr id="60" name="Oval 59"/>
          <p:cNvSpPr/>
          <p:nvPr/>
        </p:nvSpPr>
        <p:spPr>
          <a:xfrm>
            <a:off x="258693" y="3679916"/>
            <a:ext cx="208851" cy="5869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1" name="Rounded Rectangle 60"/>
          <p:cNvSpPr/>
          <p:nvPr/>
        </p:nvSpPr>
        <p:spPr>
          <a:xfrm>
            <a:off x="1089520" y="3547304"/>
            <a:ext cx="2484993" cy="1184686"/>
          </a:xfrm>
          <a:prstGeom prst="roundRect">
            <a:avLst/>
          </a:prstGeom>
          <a:solidFill>
            <a:srgbClr val="E0E0E0"/>
          </a:solidFill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5250" y="3547304"/>
            <a:ext cx="604938" cy="1183363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3" name="TextBox 62"/>
          <p:cNvSpPr txBox="1"/>
          <p:nvPr/>
        </p:nvSpPr>
        <p:spPr>
          <a:xfrm>
            <a:off x="1023968" y="3435846"/>
            <a:ext cx="2550545" cy="129482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JMDG Use Case Definition Refinement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MIS Release 2 Planning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prstClr val="black"/>
                </a:solidFill>
                <a:latin typeface="Calibri"/>
                <a:ea typeface="+mn-ea"/>
              </a:rPr>
              <a:t>MIS Platform Definition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25413" y="648285"/>
            <a:ext cx="744542" cy="58695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2018</a:t>
            </a:r>
          </a:p>
        </p:txBody>
      </p:sp>
      <p:sp>
        <p:nvSpPr>
          <p:cNvPr id="66" name="Oval 65"/>
          <p:cNvSpPr/>
          <p:nvPr/>
        </p:nvSpPr>
        <p:spPr>
          <a:xfrm>
            <a:off x="186685" y="644329"/>
            <a:ext cx="208851" cy="5869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7" name="Oval 66"/>
          <p:cNvSpPr/>
          <p:nvPr/>
        </p:nvSpPr>
        <p:spPr>
          <a:xfrm>
            <a:off x="755576" y="644329"/>
            <a:ext cx="208851" cy="58695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grpSp>
        <p:nvGrpSpPr>
          <p:cNvPr id="2" name="Group 1"/>
          <p:cNvGrpSpPr/>
          <p:nvPr/>
        </p:nvGrpSpPr>
        <p:grpSpPr>
          <a:xfrm>
            <a:off x="4123529" y="1096147"/>
            <a:ext cx="4984975" cy="3634519"/>
            <a:chOff x="218961" y="2291732"/>
            <a:chExt cx="3278124" cy="2711531"/>
          </a:xfrm>
        </p:grpSpPr>
        <p:grpSp>
          <p:nvGrpSpPr>
            <p:cNvPr id="87" name="Group 86"/>
            <p:cNvGrpSpPr/>
            <p:nvPr/>
          </p:nvGrpSpPr>
          <p:grpSpPr>
            <a:xfrm>
              <a:off x="1014218" y="2532693"/>
              <a:ext cx="1271015" cy="254721"/>
              <a:chOff x="888717" y="2552983"/>
              <a:chExt cx="1271015" cy="254721"/>
            </a:xfrm>
          </p:grpSpPr>
          <p:sp>
            <p:nvSpPr>
              <p:cNvPr id="55" name="Rounded Rectangle 54"/>
              <p:cNvSpPr/>
              <p:nvPr/>
            </p:nvSpPr>
            <p:spPr>
              <a:xfrm>
                <a:off x="888717" y="2552983"/>
                <a:ext cx="1271015" cy="23479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888717" y="2558425"/>
                <a:ext cx="1271015" cy="24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Industry Open Letter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018071" y="3042770"/>
              <a:ext cx="1271016" cy="254721"/>
              <a:chOff x="888717" y="2960356"/>
              <a:chExt cx="1271016" cy="254721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888718" y="2960356"/>
                <a:ext cx="1271015" cy="23479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888717" y="2965798"/>
                <a:ext cx="1271016" cy="24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Use Case Refinement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1026192" y="3749479"/>
              <a:ext cx="1271016" cy="429216"/>
              <a:chOff x="888717" y="3343588"/>
              <a:chExt cx="1271016" cy="429216"/>
            </a:xfrm>
          </p:grpSpPr>
          <p:sp>
            <p:nvSpPr>
              <p:cNvPr id="74" name="Rounded Rectangle 73"/>
              <p:cNvSpPr/>
              <p:nvPr/>
            </p:nvSpPr>
            <p:spPr>
              <a:xfrm>
                <a:off x="888718" y="3343588"/>
                <a:ext cx="1271015" cy="23479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888717" y="3349030"/>
                <a:ext cx="1271016" cy="4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Use Case Prioritisation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1001468" y="4255080"/>
              <a:ext cx="1271016" cy="254721"/>
              <a:chOff x="908915" y="3730724"/>
              <a:chExt cx="1271016" cy="254721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908916" y="3730724"/>
                <a:ext cx="1271015" cy="23479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08915" y="3736166"/>
                <a:ext cx="1271016" cy="24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Release Planning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549781" y="3359043"/>
              <a:ext cx="881790" cy="598269"/>
              <a:chOff x="2458283" y="3435603"/>
              <a:chExt cx="881790" cy="598269"/>
            </a:xfrm>
          </p:grpSpPr>
          <p:sp>
            <p:nvSpPr>
              <p:cNvPr id="84" name="Rounded Rectangle 83"/>
              <p:cNvSpPr/>
              <p:nvPr/>
            </p:nvSpPr>
            <p:spPr>
              <a:xfrm>
                <a:off x="2465102" y="3435604"/>
                <a:ext cx="874971" cy="507830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458283" y="3435603"/>
                <a:ext cx="881790" cy="59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Prioritisation / Use Case Alteration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477773" y="2584301"/>
              <a:ext cx="1006000" cy="423774"/>
              <a:chOff x="2411760" y="3939902"/>
              <a:chExt cx="1006000" cy="423774"/>
            </a:xfrm>
          </p:grpSpPr>
          <p:sp>
            <p:nvSpPr>
              <p:cNvPr id="90" name="Rounded Rectangle 89"/>
              <p:cNvSpPr/>
              <p:nvPr/>
            </p:nvSpPr>
            <p:spPr>
              <a:xfrm>
                <a:off x="2472893" y="3939903"/>
                <a:ext cx="874971" cy="36933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411760" y="3939902"/>
                <a:ext cx="1006000" cy="423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New Customer</a:t>
                </a:r>
              </a:p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Use Case</a:t>
                </a:r>
              </a:p>
            </p:txBody>
          </p:sp>
        </p:grpSp>
        <p:sp>
          <p:nvSpPr>
            <p:cNvPr id="3" name="Right Arrow 2"/>
            <p:cNvSpPr/>
            <p:nvPr/>
          </p:nvSpPr>
          <p:spPr>
            <a:xfrm rot="5400000">
              <a:off x="1515061" y="2819176"/>
              <a:ext cx="269327" cy="16057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  <p:sp>
          <p:nvSpPr>
            <p:cNvPr id="72" name="Right Arrow 71"/>
            <p:cNvSpPr/>
            <p:nvPr/>
          </p:nvSpPr>
          <p:spPr>
            <a:xfrm rot="5400000">
              <a:off x="1426841" y="3432047"/>
              <a:ext cx="470435" cy="164429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550106" y="4134170"/>
              <a:ext cx="874971" cy="49036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491085" y="4134170"/>
              <a:ext cx="1006000" cy="5982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+mn-lt"/>
                </a:rPr>
                <a:t>Programme Management Board</a:t>
              </a:r>
            </a:p>
          </p:txBody>
        </p:sp>
        <p:sp>
          <p:nvSpPr>
            <p:cNvPr id="89" name="Right Arrow 88"/>
            <p:cNvSpPr/>
            <p:nvPr/>
          </p:nvSpPr>
          <p:spPr>
            <a:xfrm rot="5400000">
              <a:off x="1529323" y="4040129"/>
              <a:ext cx="269327" cy="16057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  <p:sp>
          <p:nvSpPr>
            <p:cNvPr id="93" name="Right Arrow 92"/>
            <p:cNvSpPr/>
            <p:nvPr/>
          </p:nvSpPr>
          <p:spPr>
            <a:xfrm rot="16200000">
              <a:off x="2859421" y="3905465"/>
              <a:ext cx="269327" cy="16057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4" name="Right Arrow 93"/>
            <p:cNvSpPr/>
            <p:nvPr/>
          </p:nvSpPr>
          <p:spPr>
            <a:xfrm rot="5400000">
              <a:off x="1529323" y="4544247"/>
              <a:ext cx="269327" cy="160575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1024624" y="4748542"/>
              <a:ext cx="1271016" cy="254721"/>
              <a:chOff x="908915" y="3730724"/>
              <a:chExt cx="1271016" cy="254721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908916" y="3730724"/>
                <a:ext cx="1271015" cy="234791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b="1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908915" y="3736166"/>
                <a:ext cx="1271016" cy="249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bg1"/>
                    </a:solidFill>
                    <a:latin typeface="+mn-lt"/>
                  </a:rPr>
                  <a:t>Release Delivery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18961" y="2558041"/>
              <a:ext cx="229405" cy="244519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400" b="1" dirty="0"/>
                <a:t> Xoserve / Gemserv Programme Team</a:t>
              </a:r>
            </a:p>
          </p:txBody>
        </p:sp>
        <p:sp>
          <p:nvSpPr>
            <p:cNvPr id="15" name="Bent-Up Arrow 14"/>
            <p:cNvSpPr/>
            <p:nvPr/>
          </p:nvSpPr>
          <p:spPr>
            <a:xfrm rot="16200000">
              <a:off x="2528259" y="2849151"/>
              <a:ext cx="269838" cy="755890"/>
            </a:xfrm>
            <a:prstGeom prst="bentUpArrow">
              <a:avLst>
                <a:gd name="adj1" fmla="val 23687"/>
                <a:gd name="adj2" fmla="val 24344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99" name="Bent-Up Arrow 98"/>
            <p:cNvSpPr/>
            <p:nvPr/>
          </p:nvSpPr>
          <p:spPr>
            <a:xfrm rot="5400000" flipV="1">
              <a:off x="2528885" y="2705632"/>
              <a:ext cx="269838" cy="754637"/>
            </a:xfrm>
            <a:prstGeom prst="bentUpArrow">
              <a:avLst>
                <a:gd name="adj1" fmla="val 23687"/>
                <a:gd name="adj2" fmla="val 24344"/>
                <a:gd name="adj3" fmla="val 25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18291" y="3032481"/>
              <a:ext cx="165277" cy="145887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400" b="1" dirty="0"/>
                <a:t>JMDG</a:t>
              </a: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218961" y="2291732"/>
              <a:ext cx="3224049" cy="20761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GB" sz="1400" b="1" dirty="0"/>
                <a:t>MIS Development Process</a:t>
              </a:r>
            </a:p>
          </p:txBody>
        </p:sp>
        <p:sp>
          <p:nvSpPr>
            <p:cNvPr id="16" name="U-Turn Arrow 15"/>
            <p:cNvSpPr/>
            <p:nvPr/>
          </p:nvSpPr>
          <p:spPr>
            <a:xfrm rot="16200000">
              <a:off x="529444" y="4454617"/>
              <a:ext cx="648072" cy="323213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chemeClr val="tx1"/>
                </a:solidFill>
              </a:endParaRPr>
            </a:p>
          </p:txBody>
        </p:sp>
        <p:sp>
          <p:nvSpPr>
            <p:cNvPr id="17" name="Left-Right Arrow 16"/>
            <p:cNvSpPr/>
            <p:nvPr/>
          </p:nvSpPr>
          <p:spPr>
            <a:xfrm>
              <a:off x="2254519" y="4307344"/>
              <a:ext cx="302081" cy="144016"/>
            </a:xfrm>
            <a:prstGeom prst="leftRightArrow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</p:spTree>
    <p:extLst>
      <p:ext uri="{BB962C8B-B14F-4D97-AF65-F5344CB8AC3E}">
        <p14:creationId xmlns:p14="http://schemas.microsoft.com/office/powerpoint/2010/main" val="236633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6947" y="267494"/>
            <a:ext cx="8722417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9000">
                <a:schemeClr val="bg1"/>
              </a:gs>
              <a:gs pos="32000">
                <a:schemeClr val="accent1">
                  <a:tint val="66000"/>
                  <a:satMod val="160000"/>
                </a:schemeClr>
              </a:gs>
              <a:gs pos="89000">
                <a:schemeClr val="bg1"/>
              </a:gs>
              <a:gs pos="100000">
                <a:schemeClr val="bg1"/>
              </a:gs>
              <a:gs pos="72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b="1" dirty="0"/>
              <a:t>January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815" y="247749"/>
            <a:ext cx="8641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PRINCIPLES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944" y="256495"/>
            <a:ext cx="719943" cy="24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Crispin.Wibberley\Pictures\Xoserve-Logotype_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" y="370482"/>
            <a:ext cx="883379" cy="12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70376D-E664-42F3-9A04-98913CE1B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516" y="987574"/>
            <a:ext cx="3698412" cy="4021758"/>
          </a:xfrm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 of any Use Case must have the support of industry governance (i.e. JMDG/MPB)</a:t>
            </a:r>
          </a:p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it complements Ofgem’s faster and more reliable switching programme, it will be given a higher priority</a:t>
            </a:r>
          </a:p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Use Case should have due regard to the overall MIS development and deployment, i.e. overall delivery should be efficiently optimised</a:t>
            </a:r>
          </a:p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Cognisant of wider industry change and the need for innovation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2B4B25A-83C7-488F-85A1-B02364152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7944" y="987574"/>
            <a:ext cx="4968552" cy="4032448"/>
          </a:xfr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Times New Roman" panose="02020603050405020304" pitchFamily="18" charset="0"/>
              </a:rPr>
              <a:t>Cost vs benefit must be </a:t>
            </a:r>
            <a:r>
              <a:rPr lang="en-GB" sz="14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prepared</a:t>
            </a:r>
            <a:endParaRPr lang="en-GB" sz="14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Requirements clearly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defined and with a clear brief</a:t>
            </a: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and cyber security must be maintained, proportionate and robust and factored into each Use Case that is progressed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 confidentiality must be respected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dual fuel and single fuels</a:t>
            </a:r>
          </a:p>
          <a:p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by the data held by ECOES and DES</a:t>
            </a: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data should accurately represent its data source and be subject to </a:t>
            </a:r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data quality assurance regime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Accessible </a:t>
            </a: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 appropriate range of actors (subject to Use Case)</a:t>
            </a: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solution must be fit for purpose with respect to the Use Case aligning to simplification of industry</a:t>
            </a:r>
          </a:p>
          <a:p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Use Cases must factor in the risks and benefits for consumers 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8BDF09D-4F00-4EFA-961C-BC57343A943C}"/>
              </a:ext>
            </a:extLst>
          </p:cNvPr>
          <p:cNvSpPr txBox="1"/>
          <p:nvPr/>
        </p:nvSpPr>
        <p:spPr>
          <a:xfrm>
            <a:off x="225516" y="614884"/>
            <a:ext cx="3698412" cy="307777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Prioritisation Principles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541E01-E9A2-4B59-8FD0-4AAB3E6E695E}"/>
              </a:ext>
            </a:extLst>
          </p:cNvPr>
          <p:cNvSpPr txBox="1"/>
          <p:nvPr/>
        </p:nvSpPr>
        <p:spPr>
          <a:xfrm>
            <a:off x="4067944" y="604367"/>
            <a:ext cx="4968552" cy="30777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Development Principles  </a:t>
            </a:r>
          </a:p>
        </p:txBody>
      </p:sp>
    </p:spTree>
    <p:extLst>
      <p:ext uri="{BB962C8B-B14F-4D97-AF65-F5344CB8AC3E}">
        <p14:creationId xmlns:p14="http://schemas.microsoft.com/office/powerpoint/2010/main" val="112041056"/>
      </p:ext>
    </p:extLst>
  </p:cSld>
  <p:clrMapOvr>
    <a:masterClrMapping/>
  </p:clrMapOvr>
</p:sld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 xmlns="2a985eae-c12e-416e-9833-85f34b1ee04e">
      <Url>http://infonet2/sites/XOServe/Pages/Our_Business_CorporateIdentity.aspx</Url>
      <Description>Corporate Identity</Description>
    </Tags>
    <Image_x0020_Group xmlns="2a985eae-c12e-416e-9833-85f34b1ee04e">Document</Image_x0020_Group>
    <Department xmlns="2a985eae-c12e-416e-9833-85f34b1ee04e">Communications</Departm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27A3842200A4881B078E78C741B39" ma:contentTypeVersion="3" ma:contentTypeDescription="Create a new document." ma:contentTypeScope="" ma:versionID="6fb8bd99a2b914b1d1dd27695f53efc1">
  <xsd:schema xmlns:xsd="http://www.w3.org/2001/XMLSchema" xmlns:p="http://schemas.microsoft.com/office/2006/metadata/properties" xmlns:ns2="2a985eae-c12e-416e-9833-85f34b1ee04e" targetNamespace="http://schemas.microsoft.com/office/2006/metadata/properties" ma:root="true" ma:fieldsID="5b9596359f36dd66c11bae1f87653c13" ns2:_="">
    <xsd:import namespace="2a985eae-c12e-416e-9833-85f34b1ee04e"/>
    <xsd:element name="properties">
      <xsd:complexType>
        <xsd:sequence>
          <xsd:element name="documentManagement">
            <xsd:complexType>
              <xsd:all>
                <xsd:element ref="ns2:Department"/>
                <xsd:element ref="ns2:Tags"/>
                <xsd:element ref="ns2:Image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a985eae-c12e-416e-9833-85f34b1ee04e" elementFormDefault="qualified">
    <xsd:import namespace="http://schemas.microsoft.com/office/2006/documentManagement/types"/>
    <xsd:element name="Department" ma:index="8" ma:displayName="Department" ma:default="Other" ma:description="Please enter the department that this document is relevant to" ma:format="Dropdown" ma:internalName="Department">
      <xsd:simpleType>
        <xsd:restriction base="dms:Choice">
          <xsd:enumeration value="Archive"/>
          <xsd:enumeration value="BCM"/>
          <xsd:enumeration value="Communications"/>
          <xsd:enumeration value="CSR"/>
          <xsd:enumeration value="Operations"/>
          <xsd:enumeration value="Finance &amp; Business Services"/>
          <xsd:enumeration value="Finance (Reporting)"/>
          <xsd:enumeration value="Human Resources"/>
          <xsd:enumeration value="Legal &amp; Compliance"/>
          <xsd:enumeration value="Our Business"/>
          <xsd:enumeration value="Projects &amp; Change"/>
          <xsd:enumeration value="Strategy &amp; Development"/>
          <xsd:enumeration value="UNISON"/>
          <xsd:enumeration value="Other"/>
          <xsd:enumeration value="Images"/>
        </xsd:restriction>
      </xsd:simpleType>
    </xsd:element>
    <xsd:element name="Tags" ma:index="9" ma:displayName="Publishing Location" ma:description="Primary page to be published on" ma:format="Hyperlink" ma:internalName="Tags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Image_x0020_Group" ma:index="10" nillable="true" ma:displayName="Group" ma:default="Document" ma:format="Dropdown" ma:internalName="Image_x0020_Group">
      <xsd:simpleType>
        <xsd:restriction base="dms:Choice">
          <xsd:enumeration value="Document"/>
          <xsd:enumeration value="Form"/>
          <xsd:enumeration value="Newsletter"/>
          <xsd:enumeration value="Staff"/>
          <xsd:enumeration value="Clipart"/>
          <xsd:enumeration value="Logo"/>
          <xsd:enumeration value="Background"/>
          <xsd:enumeration value="Char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545E1A-EA83-463B-B744-ADE3D05E8049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2a985eae-c12e-416e-9833-85f34b1ee04e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8BF2A29-2C2F-44EF-BF41-193292EB7A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852B6-C231-462B-AC9A-6F2190470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85eae-c12e-416e-9833-85f34b1ee04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39712</TotalTime>
  <Words>493</Words>
  <Application>Microsoft Office PowerPoint</Application>
  <PresentationFormat>On-screen Show (16:9)</PresentationFormat>
  <Paragraphs>75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xoserve templates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 Freelance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has been achieved since last meeting?</dc:title>
  <dc:creator>Simon Clements</dc:creator>
  <cp:lastModifiedBy>National Grid</cp:lastModifiedBy>
  <cp:revision>288</cp:revision>
  <cp:lastPrinted>2018-04-09T09:32:24Z</cp:lastPrinted>
  <dcterms:created xsi:type="dcterms:W3CDTF">2011-09-20T14:58:41Z</dcterms:created>
  <dcterms:modified xsi:type="dcterms:W3CDTF">2018-05-01T13:47:22Z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_AdHocReviewCycleID">
    <vt:i4>-172653066</vt:i4>
  </property>
  <property fmtid="{D5CDD505-2E9C-101B-9397-08002B2CF9AE}" pid="4" name="_NewReviewCycle">
    <vt:lpwstr/>
  </property>
  <property fmtid="{D5CDD505-2E9C-101B-9397-08002B2CF9AE}" pid="5" name="_EmailSubject">
    <vt:lpwstr>Action: Publications for ChMC 9th may meeting</vt:lpwstr>
  </property>
  <property fmtid="{D5CDD505-2E9C-101B-9397-08002B2CF9AE}" pid="6" name="_AuthorEmail">
    <vt:lpwstr>emma.smith@xoserve.com</vt:lpwstr>
  </property>
  <property fmtid="{D5CDD505-2E9C-101B-9397-08002B2CF9AE}" pid="7" name="_AuthorEmailDisplayName">
    <vt:lpwstr>Smith, Emma</vt:lpwstr>
  </property>
  <property fmtid="{D5CDD505-2E9C-101B-9397-08002B2CF9AE}" pid="8" name="ContentTypeId">
    <vt:lpwstr>0x010100EC027A3842200A4881B078E78C741B39</vt:lpwstr>
  </property>
  <property fmtid="{D5CDD505-2E9C-101B-9397-08002B2CF9AE}" pid="9" name="_PreviousAdHocReviewCycleID">
    <vt:i4>908299535</vt:i4>
  </property>
</Properties>
</file>