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804" r:id="rId4"/>
  </p:sldMasterIdLst>
  <p:notesMasterIdLst>
    <p:notesMasterId r:id="rId18"/>
  </p:notesMasterIdLst>
  <p:handoutMasterIdLst>
    <p:handoutMasterId r:id="rId19"/>
  </p:handoutMasterIdLst>
  <p:sldIdLst>
    <p:sldId id="282" r:id="rId5"/>
    <p:sldId id="302" r:id="rId6"/>
    <p:sldId id="330" r:id="rId7"/>
    <p:sldId id="329" r:id="rId8"/>
    <p:sldId id="334" r:id="rId9"/>
    <p:sldId id="306" r:id="rId10"/>
    <p:sldId id="312" r:id="rId11"/>
    <p:sldId id="322" r:id="rId12"/>
    <p:sldId id="332" r:id="rId13"/>
    <p:sldId id="333" r:id="rId14"/>
    <p:sldId id="336" r:id="rId15"/>
    <p:sldId id="338" r:id="rId16"/>
    <p:sldId id="340" r:id="rId17"/>
  </p:sldIdLst>
  <p:sldSz cx="9144000" cy="6858000" type="screen4x3"/>
  <p:notesSz cx="6669088" cy="9867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5" clrIdx="0"/>
  <p:cmAuthor id="1" name="David Addison" initials="D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89343" autoAdjust="0"/>
  </p:normalViewPr>
  <p:slideViewPr>
    <p:cSldViewPr snapToObjects="1">
      <p:cViewPr>
        <p:scale>
          <a:sx n="75" d="100"/>
          <a:sy n="75" d="100"/>
        </p:scale>
        <p:origin x="-6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0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achel.martin\Desktop\Reads%20Performance\Read%20Performance_Class%204%20Accepted%20and%20Reject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chel.martin\Desktop\Read%20Performance_Class%204%20COUNT%20per%20Rej%20Cod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712696532429256E-2"/>
          <c:y val="3.477704355228136E-2"/>
          <c:w val="0.89682320817164241"/>
          <c:h val="0.85648269128156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'Chart (2)'!$A$2</c:f>
              <c:strCache>
                <c:ptCount val="1"/>
                <c:pt idx="0">
                  <c:v>Accepted </c:v>
                </c:pt>
              </c:strCache>
            </c:strRef>
          </c:tx>
          <c:invertIfNegative val="0"/>
          <c:cat>
            <c:numRef>
              <c:f>'Chart (2)'!$B$1:$H$1</c:f>
              <c:numCache>
                <c:formatCode>mmm\-yy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'Chart (2)'!$B$2:$H$2</c:f>
              <c:numCache>
                <c:formatCode>General</c:formatCode>
                <c:ptCount val="7"/>
                <c:pt idx="0">
                  <c:v>7675731</c:v>
                </c:pt>
                <c:pt idx="1">
                  <c:v>6319242</c:v>
                </c:pt>
                <c:pt idx="2">
                  <c:v>6830057</c:v>
                </c:pt>
                <c:pt idx="3">
                  <c:v>6626307</c:v>
                </c:pt>
                <c:pt idx="4">
                  <c:v>6647807</c:v>
                </c:pt>
                <c:pt idx="5">
                  <c:v>6886902</c:v>
                </c:pt>
                <c:pt idx="6">
                  <c:v>6451463</c:v>
                </c:pt>
              </c:numCache>
            </c:numRef>
          </c:val>
        </c:ser>
        <c:ser>
          <c:idx val="1"/>
          <c:order val="1"/>
          <c:tx>
            <c:strRef>
              <c:f>'Chart (2)'!$A$3</c:f>
              <c:strCache>
                <c:ptCount val="1"/>
                <c:pt idx="0">
                  <c:v>Rejected</c:v>
                </c:pt>
              </c:strCache>
            </c:strRef>
          </c:tx>
          <c:invertIfNegative val="0"/>
          <c:cat>
            <c:numRef>
              <c:f>'Chart (2)'!$B$1:$H$1</c:f>
              <c:numCache>
                <c:formatCode>mmm\-yy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'Chart (2)'!$B$3:$H$3</c:f>
              <c:numCache>
                <c:formatCode>General</c:formatCode>
                <c:ptCount val="7"/>
                <c:pt idx="0">
                  <c:v>1314285</c:v>
                </c:pt>
                <c:pt idx="1">
                  <c:v>1116419</c:v>
                </c:pt>
                <c:pt idx="2">
                  <c:v>1251646</c:v>
                </c:pt>
                <c:pt idx="3">
                  <c:v>1504908</c:v>
                </c:pt>
                <c:pt idx="4">
                  <c:v>1498143</c:v>
                </c:pt>
                <c:pt idx="5">
                  <c:v>1906552</c:v>
                </c:pt>
                <c:pt idx="6">
                  <c:v>1737167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8955648"/>
        <c:axId val="78957184"/>
      </c:barChart>
      <c:dateAx>
        <c:axId val="7895564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78957184"/>
        <c:crosses val="autoZero"/>
        <c:auto val="1"/>
        <c:lblOffset val="100"/>
        <c:baseTimeUnit val="months"/>
      </c:dateAx>
      <c:valAx>
        <c:axId val="789571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89556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Chart!$A$2:$B$2</c:f>
              <c:strCache>
                <c:ptCount val="1"/>
                <c:pt idx="0">
                  <c:v>MRE00420 The meter read does not have the expected number of digits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Chart!$C$2:$I$2</c:f>
              <c:numCache>
                <c:formatCode>General</c:formatCode>
                <c:ptCount val="7"/>
                <c:pt idx="0">
                  <c:v>34542</c:v>
                </c:pt>
                <c:pt idx="1">
                  <c:v>17027</c:v>
                </c:pt>
                <c:pt idx="2">
                  <c:v>23681</c:v>
                </c:pt>
                <c:pt idx="3">
                  <c:v>27682</c:v>
                </c:pt>
                <c:pt idx="4">
                  <c:v>39140</c:v>
                </c:pt>
                <c:pt idx="5">
                  <c:v>38877</c:v>
                </c:pt>
                <c:pt idx="6">
                  <c:v>24608</c:v>
                </c:pt>
              </c:numCache>
            </c:numRef>
          </c:val>
        </c:ser>
        <c:ser>
          <c:idx val="1"/>
          <c:order val="1"/>
          <c:tx>
            <c:strRef>
              <c:f>Chart!$A$3:$B$3</c:f>
              <c:strCache>
                <c:ptCount val="1"/>
                <c:pt idx="0">
                  <c:v>MRE01027 Reading breached the Upper Outer tolerance.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Chart!$C$3:$I$3</c:f>
              <c:numCache>
                <c:formatCode>General</c:formatCode>
                <c:ptCount val="7"/>
                <c:pt idx="0">
                  <c:v>40648</c:v>
                </c:pt>
                <c:pt idx="1">
                  <c:v>31861</c:v>
                </c:pt>
                <c:pt idx="2">
                  <c:v>33230</c:v>
                </c:pt>
                <c:pt idx="3">
                  <c:v>36357</c:v>
                </c:pt>
                <c:pt idx="4">
                  <c:v>39996</c:v>
                </c:pt>
                <c:pt idx="5">
                  <c:v>49492</c:v>
                </c:pt>
                <c:pt idx="6">
                  <c:v>57353</c:v>
                </c:pt>
              </c:numCache>
            </c:numRef>
          </c:val>
        </c:ser>
        <c:ser>
          <c:idx val="2"/>
          <c:order val="2"/>
          <c:tx>
            <c:strRef>
              <c:f>Chart!$A$4:$B$4</c:f>
              <c:strCache>
                <c:ptCount val="1"/>
                <c:pt idx="0">
                  <c:v>MRE01032 MPRN received in an incorrect file based on its class on the read date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Chart!$C$4:$I$4</c:f>
              <c:numCache>
                <c:formatCode>General</c:formatCode>
                <c:ptCount val="7"/>
                <c:pt idx="0">
                  <c:v>131</c:v>
                </c:pt>
                <c:pt idx="1">
                  <c:v>2427</c:v>
                </c:pt>
                <c:pt idx="2">
                  <c:v>8005</c:v>
                </c:pt>
                <c:pt idx="3">
                  <c:v>154654</c:v>
                </c:pt>
                <c:pt idx="4">
                  <c:v>56531</c:v>
                </c:pt>
                <c:pt idx="5">
                  <c:v>61261</c:v>
                </c:pt>
                <c:pt idx="6">
                  <c:v>63798</c:v>
                </c:pt>
              </c:numCache>
            </c:numRef>
          </c:val>
        </c:ser>
        <c:ser>
          <c:idx val="3"/>
          <c:order val="3"/>
          <c:tx>
            <c:strRef>
              <c:f>Chart!$A$5:$B$5</c:f>
              <c:strCache>
                <c:ptCount val="1"/>
                <c:pt idx="0">
                  <c:v>MRE00457 New Meter Reading is less than previous meter reading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Chart!$C$5:$I$5</c:f>
              <c:numCache>
                <c:formatCode>General</c:formatCode>
                <c:ptCount val="7"/>
                <c:pt idx="0">
                  <c:v>52799</c:v>
                </c:pt>
                <c:pt idx="1">
                  <c:v>46985</c:v>
                </c:pt>
                <c:pt idx="2">
                  <c:v>67085</c:v>
                </c:pt>
                <c:pt idx="3">
                  <c:v>83666</c:v>
                </c:pt>
                <c:pt idx="4">
                  <c:v>87738</c:v>
                </c:pt>
                <c:pt idx="5">
                  <c:v>85206</c:v>
                </c:pt>
                <c:pt idx="6">
                  <c:v>79175</c:v>
                </c:pt>
              </c:numCache>
            </c:numRef>
          </c:val>
        </c:ser>
        <c:ser>
          <c:idx val="4"/>
          <c:order val="4"/>
          <c:tx>
            <c:strRef>
              <c:f>Chart!$A$6:$B$6</c:f>
              <c:strCache>
                <c:ptCount val="1"/>
                <c:pt idx="0">
                  <c:v>MRE01026 Reading breached the lower Outer tolerance.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Chart!$C$6:$I$6</c:f>
              <c:numCache>
                <c:formatCode>General</c:formatCode>
                <c:ptCount val="7"/>
                <c:pt idx="0">
                  <c:v>53569</c:v>
                </c:pt>
                <c:pt idx="1">
                  <c:v>48255</c:v>
                </c:pt>
                <c:pt idx="2">
                  <c:v>67672</c:v>
                </c:pt>
                <c:pt idx="3">
                  <c:v>83988</c:v>
                </c:pt>
                <c:pt idx="4">
                  <c:v>88159</c:v>
                </c:pt>
                <c:pt idx="5">
                  <c:v>86013</c:v>
                </c:pt>
                <c:pt idx="6">
                  <c:v>79552</c:v>
                </c:pt>
              </c:numCache>
            </c:numRef>
          </c:val>
        </c:ser>
        <c:ser>
          <c:idx val="5"/>
          <c:order val="5"/>
          <c:tx>
            <c:strRef>
              <c:f>Chart!$A$7:$B$7</c:f>
              <c:strCache>
                <c:ptCount val="1"/>
                <c:pt idx="0">
                  <c:v>MRE00419 The meter serial number on the read does not agree with the meter serial number held on the Transporter Database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Chart!$C$7:$I$7</c:f>
              <c:numCache>
                <c:formatCode>General</c:formatCode>
                <c:ptCount val="7"/>
                <c:pt idx="0">
                  <c:v>73123</c:v>
                </c:pt>
                <c:pt idx="1">
                  <c:v>54451</c:v>
                </c:pt>
                <c:pt idx="2">
                  <c:v>72646</c:v>
                </c:pt>
                <c:pt idx="3">
                  <c:v>85138</c:v>
                </c:pt>
                <c:pt idx="4">
                  <c:v>119056</c:v>
                </c:pt>
                <c:pt idx="5">
                  <c:v>95068</c:v>
                </c:pt>
                <c:pt idx="6">
                  <c:v>85075</c:v>
                </c:pt>
              </c:numCache>
            </c:numRef>
          </c:val>
        </c:ser>
        <c:ser>
          <c:idx val="6"/>
          <c:order val="6"/>
          <c:tx>
            <c:strRef>
              <c:f>Chart!$A$8:$B$8</c:f>
              <c:strCache>
                <c:ptCount val="1"/>
                <c:pt idx="0">
                  <c:v>MRE00489 Non-opening reading received outside the read receipt window 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Chart!$C$8:$I$8</c:f>
              <c:numCache>
                <c:formatCode>General</c:formatCode>
                <c:ptCount val="7"/>
                <c:pt idx="0">
                  <c:v>19190</c:v>
                </c:pt>
                <c:pt idx="1">
                  <c:v>126150</c:v>
                </c:pt>
                <c:pt idx="2">
                  <c:v>110833</c:v>
                </c:pt>
                <c:pt idx="3">
                  <c:v>45799</c:v>
                </c:pt>
                <c:pt idx="4">
                  <c:v>77494</c:v>
                </c:pt>
                <c:pt idx="5">
                  <c:v>231659</c:v>
                </c:pt>
                <c:pt idx="6">
                  <c:v>28680</c:v>
                </c:pt>
              </c:numCache>
            </c:numRef>
          </c:val>
        </c:ser>
        <c:ser>
          <c:idx val="7"/>
          <c:order val="7"/>
          <c:tx>
            <c:strRef>
              <c:f>Chart!$A$9:$B$9</c:f>
              <c:strCache>
                <c:ptCount val="1"/>
                <c:pt idx="0">
                  <c:v>MRE01029 Reading breached the upper Inner tolerance value and no override flag provided.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Chart!$C$9:$I$9</c:f>
              <c:numCache>
                <c:formatCode>General</c:formatCode>
                <c:ptCount val="7"/>
                <c:pt idx="0">
                  <c:v>63373</c:v>
                </c:pt>
                <c:pt idx="1">
                  <c:v>25742</c:v>
                </c:pt>
                <c:pt idx="2">
                  <c:v>21193</c:v>
                </c:pt>
                <c:pt idx="3">
                  <c:v>18628</c:v>
                </c:pt>
                <c:pt idx="4">
                  <c:v>20161</c:v>
                </c:pt>
                <c:pt idx="5">
                  <c:v>49078</c:v>
                </c:pt>
                <c:pt idx="6">
                  <c:v>211651</c:v>
                </c:pt>
              </c:numCache>
            </c:numRef>
          </c:val>
        </c:ser>
        <c:ser>
          <c:idx val="8"/>
          <c:order val="8"/>
          <c:tx>
            <c:strRef>
              <c:f>Chart!$A$10:$B$10</c:f>
              <c:strCache>
                <c:ptCount val="1"/>
                <c:pt idx="0">
                  <c:v>MRE01016 Actual read can only be replaced by a replacement read.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Chart!$C$10:$I$10</c:f>
              <c:numCache>
                <c:formatCode>General</c:formatCode>
                <c:ptCount val="7"/>
                <c:pt idx="0">
                  <c:v>109768</c:v>
                </c:pt>
                <c:pt idx="1">
                  <c:v>119756</c:v>
                </c:pt>
                <c:pt idx="2">
                  <c:v>151454</c:v>
                </c:pt>
                <c:pt idx="3">
                  <c:v>160947</c:v>
                </c:pt>
                <c:pt idx="4">
                  <c:v>105843</c:v>
                </c:pt>
                <c:pt idx="5">
                  <c:v>118768</c:v>
                </c:pt>
                <c:pt idx="6">
                  <c:v>79757</c:v>
                </c:pt>
              </c:numCache>
            </c:numRef>
          </c:val>
        </c:ser>
        <c:ser>
          <c:idx val="9"/>
          <c:order val="9"/>
          <c:tx>
            <c:strRef>
              <c:f>Chart!$A$11:$B$11</c:f>
              <c:strCache>
                <c:ptCount val="1"/>
                <c:pt idx="0">
                  <c:v>MRE00490 A breach of the allowed reading submission frequency occurred</c:v>
                </c:pt>
              </c:strCache>
            </c:strRef>
          </c:tx>
          <c:invertIfNegative val="0"/>
          <c:cat>
            <c:numRef>
              <c:f>Chart!$C$1:$I$1</c:f>
              <c:numCache>
                <c:formatCode>m/d/yyyy</c:formatCode>
                <c:ptCount val="7"/>
                <c:pt idx="0">
                  <c:v>42887</c:v>
                </c:pt>
                <c:pt idx="1">
                  <c:v>42917</c:v>
                </c:pt>
                <c:pt idx="2">
                  <c:v>42948</c:v>
                </c:pt>
                <c:pt idx="3">
                  <c:v>42979</c:v>
                </c:pt>
                <c:pt idx="4">
                  <c:v>43009</c:v>
                </c:pt>
                <c:pt idx="5">
                  <c:v>43040</c:v>
                </c:pt>
                <c:pt idx="6">
                  <c:v>43070</c:v>
                </c:pt>
              </c:numCache>
            </c:numRef>
          </c:cat>
          <c:val>
            <c:numRef>
              <c:f>Chart!$C$11:$I$11</c:f>
              <c:numCache>
                <c:formatCode>General</c:formatCode>
                <c:ptCount val="7"/>
                <c:pt idx="0">
                  <c:v>840064</c:v>
                </c:pt>
                <c:pt idx="1">
                  <c:v>652917</c:v>
                </c:pt>
                <c:pt idx="2">
                  <c:v>728474</c:v>
                </c:pt>
                <c:pt idx="3">
                  <c:v>855503</c:v>
                </c:pt>
                <c:pt idx="4">
                  <c:v>900704</c:v>
                </c:pt>
                <c:pt idx="5">
                  <c:v>1114422</c:v>
                </c:pt>
                <c:pt idx="6">
                  <c:v>1002068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432704"/>
        <c:axId val="79434496"/>
      </c:barChart>
      <c:dateAx>
        <c:axId val="7943270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79434496"/>
        <c:crosses val="autoZero"/>
        <c:auto val="1"/>
        <c:lblOffset val="100"/>
        <c:baseTimeUnit val="months"/>
      </c:dateAx>
      <c:valAx>
        <c:axId val="79434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432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0.51299</cdr:x>
      <cdr:y>0.32886</cdr:y>
    </cdr:from>
    <cdr:to>
      <cdr:x>0.61823</cdr:x>
      <cdr:y>0.50772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57055" y="16813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9pPr>
        </a:lstStyle>
        <a:p xmlns:a="http://schemas.openxmlformats.org/drawingml/2006/main">
          <a:r>
            <a:rPr lang="en-GB" sz="900" dirty="0" smtClean="0">
              <a:solidFill>
                <a:schemeClr val="bg1"/>
              </a:solidFill>
            </a:rPr>
            <a:t>81%</a:t>
          </a:r>
          <a:endParaRPr lang="en-GB" sz="9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0.63736</cdr:x>
      <cdr:y>0.32886</cdr:y>
    </cdr:from>
    <cdr:to>
      <cdr:x>0.74261</cdr:x>
      <cdr:y>0.50772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537671" y="16813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9pPr>
        </a:lstStyle>
        <a:p xmlns:a="http://schemas.openxmlformats.org/drawingml/2006/main">
          <a:r>
            <a:rPr lang="en-GB" sz="900" dirty="0" smtClean="0">
              <a:solidFill>
                <a:schemeClr val="bg1"/>
              </a:solidFill>
            </a:rPr>
            <a:t>82%</a:t>
          </a:r>
          <a:endParaRPr lang="en-GB" sz="9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0.76617</cdr:x>
      <cdr:y>0.30561</cdr:y>
    </cdr:from>
    <cdr:to>
      <cdr:x>0.87141</cdr:x>
      <cdr:y>0.48447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656759" y="15624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9pPr>
        </a:lstStyle>
        <a:p xmlns:a="http://schemas.openxmlformats.org/drawingml/2006/main">
          <a:r>
            <a:rPr lang="en-GB" sz="900" dirty="0">
              <a:solidFill>
                <a:schemeClr val="bg1"/>
              </a:solidFill>
            </a:rPr>
            <a:t>7</a:t>
          </a:r>
          <a:r>
            <a:rPr lang="en-GB" sz="900" dirty="0" smtClean="0">
              <a:solidFill>
                <a:schemeClr val="bg1"/>
              </a:solidFill>
            </a:rPr>
            <a:t>8%</a:t>
          </a:r>
          <a:endParaRPr lang="en-GB" sz="9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0.7638</cdr:x>
      <cdr:y>0.1523</cdr:y>
    </cdr:from>
    <cdr:to>
      <cdr:x>0.86904</cdr:x>
      <cdr:y>0.33115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636171" y="7786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9pPr>
        </a:lstStyle>
        <a:p xmlns:a="http://schemas.openxmlformats.org/drawingml/2006/main">
          <a:r>
            <a:rPr lang="en-GB" sz="900" dirty="0" smtClean="0">
              <a:solidFill>
                <a:schemeClr val="bg1"/>
              </a:solidFill>
            </a:rPr>
            <a:t>22%</a:t>
          </a:r>
          <a:endParaRPr lang="en-GB" sz="9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25/04/2018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r">
              <a:defRPr sz="1200"/>
            </a:lvl1pPr>
          </a:lstStyle>
          <a:p>
            <a:fld id="{4B451A05-02AA-4302-A85F-5D29418C275C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39775"/>
            <a:ext cx="493236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07" tIns="45203" rIns="90407" bIns="452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8" y="4687806"/>
            <a:ext cx="5335893" cy="4440082"/>
          </a:xfrm>
          <a:prstGeom prst="rect">
            <a:avLst/>
          </a:prstGeom>
        </p:spPr>
        <p:txBody>
          <a:bodyPr vert="horz" lIns="90407" tIns="45203" rIns="90407" bIns="4520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454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6" y="9372454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r">
              <a:defRPr sz="1200"/>
            </a:lvl1pPr>
          </a:lstStyle>
          <a:p>
            <a:fld id="{E7CB695E-4DFB-4B36-AE3E-02DC9474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13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A530E-79C0-4FFE-9705-F082EDE6E3C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35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High level of acceptance in the largest pot of sites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B695E-4DFB-4B36-AE3E-02DC9474CB2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531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MRE00490 – shipper pack</a:t>
            </a:r>
            <a:r>
              <a:rPr lang="en-GB" baseline="0" dirty="0" smtClean="0"/>
              <a:t> containing legacy data shows that this made up 80% of rejections in legacy – need to understand is this causing an issue for the industry, is it automated systems sending in reads too frequently, is there anything we can do to help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B695E-4DFB-4B36-AE3E-02DC9474CB2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50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Top code is all within the shippers gift to prevent</a:t>
            </a:r>
          </a:p>
          <a:p>
            <a:r>
              <a:rPr lang="en-GB" dirty="0" smtClean="0"/>
              <a:t>MRE01027 – Market Breaker rejections – number of queries surrounding these, normally data issues from legacy – assisting on case by case basis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B695E-4DFB-4B36-AE3E-02DC9474CB2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573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A530E-79C0-4FFE-9705-F082EDE6E3C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896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4077072"/>
            <a:ext cx="9144000" cy="1388691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Information to support discussion at Distribution Workgroup</a:t>
            </a:r>
            <a:br>
              <a:rPr lang="en-GB" dirty="0" smtClean="0">
                <a:solidFill>
                  <a:srgbClr val="3E5AA8"/>
                </a:solidFill>
              </a:rPr>
            </a:br>
            <a:r>
              <a:rPr lang="en-GB" dirty="0">
                <a:solidFill>
                  <a:srgbClr val="3E5AA8"/>
                </a:solidFill>
              </a:rPr>
              <a:t>-</a:t>
            </a:r>
            <a:r>
              <a:rPr lang="en-GB" dirty="0" smtClean="0">
                <a:solidFill>
                  <a:srgbClr val="3E5AA8"/>
                </a:solidFill>
              </a:rPr>
              <a:t> UNCVR - Gazprom Proposal</a:t>
            </a:r>
          </a:p>
        </p:txBody>
      </p:sp>
    </p:spTree>
    <p:extLst>
      <p:ext uri="{BB962C8B-B14F-4D97-AF65-F5344CB8AC3E}">
        <p14:creationId xmlns:p14="http://schemas.microsoft.com/office/powerpoint/2010/main" val="311904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824536"/>
          </a:xfrm>
        </p:spPr>
        <p:txBody>
          <a:bodyPr/>
          <a:lstStyle/>
          <a:p>
            <a:r>
              <a:rPr lang="en-US" sz="2000" dirty="0" smtClean="0"/>
              <a:t>Summary of increase in Reading </a:t>
            </a:r>
          </a:p>
          <a:p>
            <a:pPr marL="0" indent="0">
              <a:buNone/>
            </a:pPr>
            <a:r>
              <a:rPr lang="en-US" sz="2000" dirty="0" smtClean="0"/>
              <a:t>acceptance versus Gazprom proposal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Indicates % of Readings that failed</a:t>
            </a:r>
          </a:p>
          <a:p>
            <a:pPr marL="0" indent="0">
              <a:buNone/>
            </a:pPr>
            <a:r>
              <a:rPr lang="en-US" sz="2000" dirty="0" smtClean="0"/>
              <a:t>OTR Validation that would pass with</a:t>
            </a:r>
          </a:p>
          <a:p>
            <a:pPr marL="0" indent="0">
              <a:buNone/>
            </a:pPr>
            <a:r>
              <a:rPr lang="en-US" sz="2000" dirty="0" smtClean="0"/>
              <a:t>the alternative tolerances. 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454" y="489443"/>
            <a:ext cx="3905026" cy="61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own Arrow 6"/>
          <p:cNvSpPr/>
          <p:nvPr/>
        </p:nvSpPr>
        <p:spPr bwMode="auto">
          <a:xfrm>
            <a:off x="7452319" y="332657"/>
            <a:ext cx="432048" cy="864096"/>
          </a:xfrm>
          <a:prstGeom prst="downArrow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 rot="10800000">
            <a:off x="7452319" y="6599088"/>
            <a:ext cx="432048" cy="864096"/>
          </a:xfrm>
          <a:prstGeom prst="downArrow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7308304" y="2420888"/>
            <a:ext cx="432048" cy="288032"/>
          </a:xfrm>
          <a:prstGeom prst="ellipse">
            <a:avLst/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355976" y="2420888"/>
            <a:ext cx="2952328" cy="144016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0369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Other Requirement Statements?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764704"/>
            <a:ext cx="8686800" cy="4824536"/>
          </a:xfrm>
        </p:spPr>
        <p:txBody>
          <a:bodyPr/>
          <a:lstStyle/>
          <a:p>
            <a:r>
              <a:rPr lang="en-US" sz="2000" dirty="0" smtClean="0"/>
              <a:t>Testing</a:t>
            </a:r>
          </a:p>
          <a:p>
            <a:pPr lvl="1"/>
            <a:r>
              <a:rPr lang="en-US" sz="1600" dirty="0" smtClean="0"/>
              <a:t>First parameter change in production – testing of revised values is required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 smtClean="0"/>
              <a:t>Transition</a:t>
            </a:r>
          </a:p>
          <a:p>
            <a:pPr lvl="1"/>
            <a:r>
              <a:rPr lang="en-US" sz="1600" dirty="0" smtClean="0"/>
              <a:t>Need to specify, assume that the UNCVR are based on read processing date, rather than reading date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Training</a:t>
            </a:r>
          </a:p>
          <a:p>
            <a:pPr lvl="1"/>
            <a:r>
              <a:rPr lang="en-US" sz="1600" dirty="0" smtClean="0"/>
              <a:t>None identified</a:t>
            </a:r>
          </a:p>
          <a:p>
            <a:endParaRPr lang="en-US" sz="2000" dirty="0"/>
          </a:p>
          <a:p>
            <a:r>
              <a:rPr lang="en-US" sz="2000" dirty="0" smtClean="0"/>
              <a:t>Security considerations</a:t>
            </a:r>
          </a:p>
          <a:p>
            <a:pPr lvl="1"/>
            <a:r>
              <a:rPr lang="en-US" sz="1600" dirty="0" smtClean="0"/>
              <a:t>None identified</a:t>
            </a:r>
          </a:p>
          <a:p>
            <a:endParaRPr lang="en-US" sz="2000" dirty="0"/>
          </a:p>
          <a:p>
            <a:r>
              <a:rPr lang="en-US" sz="2000" dirty="0" smtClean="0"/>
              <a:t>Data permissions</a:t>
            </a:r>
          </a:p>
          <a:p>
            <a:pPr lvl="1"/>
            <a:r>
              <a:rPr lang="en-US" sz="1600" dirty="0" smtClean="0"/>
              <a:t>None identified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Others?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1400" dirty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316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Change Governance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824536"/>
          </a:xfrm>
        </p:spPr>
        <p:txBody>
          <a:bodyPr/>
          <a:lstStyle/>
          <a:p>
            <a:r>
              <a:rPr lang="en-US" sz="1800" dirty="0" smtClean="0"/>
              <a:t>UNCC paper – presentation to UNCC of revised UNCVR- 19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April 2018</a:t>
            </a:r>
          </a:p>
          <a:p>
            <a:pPr lvl="1"/>
            <a:r>
              <a:rPr lang="en-US" sz="1400" dirty="0" smtClean="0"/>
              <a:t>Broad support for the change by UNCC, requesting implementation as soon as possible</a:t>
            </a:r>
            <a:endParaRPr lang="en-US" sz="1400" dirty="0"/>
          </a:p>
          <a:p>
            <a:endParaRPr lang="en-US" sz="1800" dirty="0" smtClean="0"/>
          </a:p>
          <a:p>
            <a:r>
              <a:rPr lang="en-US" sz="1800" dirty="0" smtClean="0"/>
              <a:t>Scheduled for discussion at Distribution Workgroup – 26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April 2018</a:t>
            </a:r>
          </a:p>
          <a:p>
            <a:endParaRPr lang="en-US" sz="1800" dirty="0"/>
          </a:p>
          <a:p>
            <a:r>
              <a:rPr lang="en-US" sz="1800" dirty="0" smtClean="0"/>
              <a:t>DSG – preliminary discussion at DSG - 22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April 2018</a:t>
            </a:r>
          </a:p>
          <a:p>
            <a:r>
              <a:rPr lang="en-US" sz="1800" dirty="0" err="1" smtClean="0"/>
              <a:t>ChMC</a:t>
            </a:r>
            <a:r>
              <a:rPr lang="en-US" sz="1800" dirty="0" smtClean="0"/>
              <a:t> – preliminary discussion – April 2018</a:t>
            </a:r>
          </a:p>
          <a:p>
            <a:endParaRPr lang="en-US" sz="1800" dirty="0"/>
          </a:p>
          <a:p>
            <a:r>
              <a:rPr lang="en-US" sz="1800" dirty="0" smtClean="0"/>
              <a:t>DSC </a:t>
            </a:r>
            <a:r>
              <a:rPr lang="en-US" sz="1800" dirty="0" err="1" smtClean="0"/>
              <a:t>ChMC</a:t>
            </a:r>
            <a:r>
              <a:rPr lang="en-US" sz="1800" dirty="0" smtClean="0"/>
              <a:t> Change Proposal raised</a:t>
            </a:r>
            <a:r>
              <a:rPr lang="en-US" sz="1800" dirty="0"/>
              <a:t> </a:t>
            </a:r>
            <a:r>
              <a:rPr lang="en-US" sz="1800" dirty="0" smtClean="0"/>
              <a:t>25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April 2018</a:t>
            </a:r>
          </a:p>
          <a:p>
            <a:endParaRPr lang="en-US" sz="1800" dirty="0"/>
          </a:p>
          <a:p>
            <a:r>
              <a:rPr lang="en-US" sz="1800" dirty="0" smtClean="0"/>
              <a:t>Others?</a:t>
            </a:r>
            <a:endParaRPr lang="en-US" sz="1800" dirty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71683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92696"/>
            <a:ext cx="5832648" cy="583264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77825" y="95920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/>
            <a:r>
              <a:rPr lang="en-GB" kern="0" dirty="0" smtClean="0"/>
              <a:t>Questions…………..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9903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- Tolerance Rules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824536"/>
          </a:xfrm>
        </p:spPr>
        <p:txBody>
          <a:bodyPr/>
          <a:lstStyle/>
          <a:p>
            <a:endParaRPr lang="en-US" sz="2000" dirty="0"/>
          </a:p>
          <a:p>
            <a:endParaRPr lang="en-US" sz="10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83456" y="821792"/>
            <a:ext cx="868680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/>
              <a:t>Validation Rules set out in 2 tolerance ranges</a:t>
            </a:r>
          </a:p>
          <a:p>
            <a:pPr lvl="1"/>
            <a:r>
              <a:rPr lang="en-US" sz="1400" dirty="0"/>
              <a:t>Inner Tolerance Range (ITR) that the Shipper User can override</a:t>
            </a:r>
          </a:p>
          <a:p>
            <a:pPr lvl="1"/>
            <a:r>
              <a:rPr lang="en-US" sz="1400" dirty="0"/>
              <a:t>Outer Tolerance Range (OTR) that the Shipper User cannot override.</a:t>
            </a:r>
          </a:p>
          <a:p>
            <a:r>
              <a:rPr lang="en-US" sz="1800" dirty="0"/>
              <a:t>Class 1 / 2 based on SOQ; Class 3 / 4 based on AQ.</a:t>
            </a:r>
          </a:p>
          <a:p>
            <a:r>
              <a:rPr lang="en-US" sz="1800" dirty="0"/>
              <a:t>Class 3 / 4 is </a:t>
            </a:r>
            <a:r>
              <a:rPr lang="en-US" sz="1800" dirty="0" smtClean="0"/>
              <a:t>AQ/365*range</a:t>
            </a:r>
          </a:p>
          <a:p>
            <a:r>
              <a:rPr lang="en-US" sz="1800" dirty="0" smtClean="0"/>
              <a:t>Different </a:t>
            </a:r>
            <a:r>
              <a:rPr lang="en-US" sz="1800" dirty="0"/>
              <a:t>AQ Bands have different ITR / OTR range….</a:t>
            </a:r>
          </a:p>
          <a:p>
            <a:pPr marL="0" indent="0" defTabSz="914400">
              <a:buNone/>
            </a:pPr>
            <a:endParaRPr lang="en-US" sz="2000" kern="0" dirty="0" smtClean="0"/>
          </a:p>
          <a:p>
            <a:pPr marL="0" indent="0" defTabSz="914400">
              <a:buNone/>
            </a:pPr>
            <a:r>
              <a:rPr lang="en-US" sz="2000" kern="0" dirty="0" smtClean="0"/>
              <a:t>Example:</a:t>
            </a:r>
          </a:p>
          <a:p>
            <a:pPr marL="0" indent="0" defTabSz="914400">
              <a:buNone/>
            </a:pPr>
            <a:endParaRPr lang="en-US" sz="2000" kern="0" dirty="0"/>
          </a:p>
          <a:p>
            <a:pPr defTabSz="914400"/>
            <a:endParaRPr lang="en-US" sz="2000" kern="0" dirty="0" smtClean="0"/>
          </a:p>
          <a:p>
            <a:pPr defTabSz="914400"/>
            <a:endParaRPr lang="en-US" sz="2000" kern="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239336"/>
              </p:ext>
            </p:extLst>
          </p:nvPr>
        </p:nvGraphicFramePr>
        <p:xfrm>
          <a:off x="228600" y="3553936"/>
          <a:ext cx="8686800" cy="2179320"/>
        </p:xfrm>
        <a:graphic>
          <a:graphicData uri="http://schemas.openxmlformats.org/drawingml/2006/table">
            <a:tbl>
              <a:tblPr firstRow="1" firstCol="1" bandRow="1"/>
              <a:tblGrid>
                <a:gridCol w="839017"/>
                <a:gridCol w="811438"/>
                <a:gridCol w="1629618"/>
                <a:gridCol w="2868225"/>
                <a:gridCol w="2538502"/>
              </a:tblGrid>
              <a:tr h="647189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Lower AQ Band (kWh)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Upper AQ Band (kWh)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Tolerances where read will be accepted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Tolerances where a Read will be Accepted if Submitted within Override Flag (Inner Tolerance)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Outer Tolerance Where Read will be Rejected (Market Breaker)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95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0% - 2,000,000%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2,000,001% - 7,000,000 %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&gt;= 7,000,001%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95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0% - 10,000%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10,001% - 25,000 %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&gt;= 25,001%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95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500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0% - 4,000%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4,001% - 10,000 %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&gt;= 10,001% of AQ/365 x no. of days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4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- Tolerance Rules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824536"/>
          </a:xfrm>
        </p:spPr>
        <p:txBody>
          <a:bodyPr/>
          <a:lstStyle/>
          <a:p>
            <a:endParaRPr lang="en-US" sz="2000" dirty="0"/>
          </a:p>
          <a:p>
            <a:endParaRPr lang="en-US" sz="10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83456" y="821792"/>
            <a:ext cx="868680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/>
              <a:t>Tolerance Ranges were set based on limited </a:t>
            </a:r>
            <a:r>
              <a:rPr lang="en-US" sz="1800" dirty="0" smtClean="0"/>
              <a:t>information, but agreed with the industry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As required by the industry, these were </a:t>
            </a:r>
            <a:r>
              <a:rPr lang="en-US" sz="1800" dirty="0" smtClean="0"/>
              <a:t>provisioned </a:t>
            </a:r>
            <a:r>
              <a:rPr lang="en-US" sz="1800" dirty="0" smtClean="0"/>
              <a:t>so </a:t>
            </a:r>
            <a:r>
              <a:rPr lang="en-US" sz="1800" dirty="0" smtClean="0"/>
              <a:t>that this could be changed when better information became available</a:t>
            </a:r>
          </a:p>
          <a:p>
            <a:endParaRPr lang="en-US" sz="1800" dirty="0" smtClean="0"/>
          </a:p>
          <a:p>
            <a:r>
              <a:rPr lang="en-US" sz="1800" dirty="0"/>
              <a:t>P</a:t>
            </a:r>
            <a:r>
              <a:rPr lang="en-US" sz="1800" dirty="0" smtClean="0"/>
              <a:t>rior to </a:t>
            </a:r>
            <a:r>
              <a:rPr lang="en-US" sz="1800" dirty="0" smtClean="0"/>
              <a:t>implementation the industry sought to reassess </a:t>
            </a:r>
            <a:r>
              <a:rPr lang="en-US" sz="1800" dirty="0" smtClean="0"/>
              <a:t>via PNUNC / DWG – but insufficient information to pursue this</a:t>
            </a:r>
          </a:p>
          <a:p>
            <a:r>
              <a:rPr lang="en-US" sz="1800" dirty="0" smtClean="0"/>
              <a:t>Post PNID a Change Proposal has been received and scheduled to split the 2-200 kWh band – this is in November 2018 UK Link Release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 defTabSz="914400">
              <a:buNone/>
            </a:pPr>
            <a:endParaRPr lang="en-US" sz="2000" kern="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807515"/>
              </p:ext>
            </p:extLst>
          </p:nvPr>
        </p:nvGraphicFramePr>
        <p:xfrm>
          <a:off x="228600" y="3912840"/>
          <a:ext cx="8686800" cy="1676400"/>
        </p:xfrm>
        <a:graphic>
          <a:graphicData uri="http://schemas.openxmlformats.org/drawingml/2006/table">
            <a:tbl>
              <a:tblPr firstRow="1" firstCol="1" bandRow="1"/>
              <a:tblGrid>
                <a:gridCol w="1040651"/>
                <a:gridCol w="1040651"/>
                <a:gridCol w="1807350"/>
                <a:gridCol w="2425121"/>
                <a:gridCol w="2373027"/>
              </a:tblGrid>
              <a:tr h="485392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Lower AQ Band (kWh)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Upper AQ Band (kWh)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Tolerances where read will be accepted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Tolerances where a Read will be Accepted if Submitted within Override Flag (Inner Tolerance)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Outer Tolerance Where Read will be Rejected (Market Breaker)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95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0% - 2,000,000%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2,000,001% - 7,000,000 %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&gt;= 7,000,001%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95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0% - 20,000% of AQ/365 x no. of days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20,001% - 45,000 % of AQ/365 x no. of days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&gt;= 45,001% of AQ/365 x no. of days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3595"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0% - 10,000%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10,001% - 25,000% of AQ/365 x no. of days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0"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&gt;= 25,001% of AQ/365 x no. of days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90" marR="66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73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Gazprom’s Proposal</a:t>
            </a:r>
            <a:endParaRPr lang="en-GB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730845"/>
            <a:ext cx="884555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095" y="2708920"/>
            <a:ext cx="3524250" cy="336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own Arrow 2"/>
          <p:cNvSpPr/>
          <p:nvPr/>
        </p:nvSpPr>
        <p:spPr bwMode="auto">
          <a:xfrm>
            <a:off x="8172400" y="1988840"/>
            <a:ext cx="432048" cy="864096"/>
          </a:xfrm>
          <a:prstGeom prst="downArrow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 rot="10800000">
            <a:off x="8077100" y="6021287"/>
            <a:ext cx="432048" cy="864096"/>
          </a:xfrm>
          <a:prstGeom prst="downArrow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6309320"/>
            <a:ext cx="4852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Red arrows indicate current Change Proposal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87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Requirement Statements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824536"/>
          </a:xfrm>
        </p:spPr>
        <p:txBody>
          <a:bodyPr/>
          <a:lstStyle/>
          <a:p>
            <a:r>
              <a:rPr lang="en-US" sz="2000" dirty="0" smtClean="0"/>
              <a:t>Reduce instances of Meter Reading Tolerance Failures – i.e. where Shipper is unable to override this failure</a:t>
            </a:r>
          </a:p>
          <a:p>
            <a:endParaRPr lang="en-US" sz="2000" dirty="0" smtClean="0"/>
          </a:p>
          <a:p>
            <a:r>
              <a:rPr lang="en-US" sz="2000" dirty="0" smtClean="0"/>
              <a:t>Retain existing value of Shipper User ITR, this is to:</a:t>
            </a:r>
          </a:p>
          <a:p>
            <a:pPr lvl="1"/>
            <a:r>
              <a:rPr lang="en-US" sz="1600" dirty="0" smtClean="0"/>
              <a:t>Retain Shipper responsibility to validate and override as necessary</a:t>
            </a:r>
            <a:endParaRPr lang="en-US" sz="1600" dirty="0"/>
          </a:p>
          <a:p>
            <a:pPr lvl="1"/>
            <a:r>
              <a:rPr lang="en-US" sz="1600" dirty="0"/>
              <a:t>Remove this being a mandated Shipper change (and avoid Shipper User deferral to Major Release)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Utilisation</a:t>
            </a:r>
            <a:r>
              <a:rPr lang="en-US" sz="2000" dirty="0" smtClean="0"/>
              <a:t> </a:t>
            </a:r>
            <a:r>
              <a:rPr lang="en-US" sz="2000" dirty="0"/>
              <a:t>of existing parameters for change in order to </a:t>
            </a:r>
            <a:r>
              <a:rPr lang="en-US" sz="2000" dirty="0" err="1"/>
              <a:t>realise</a:t>
            </a:r>
            <a:r>
              <a:rPr lang="en-US" sz="2000" dirty="0"/>
              <a:t> </a:t>
            </a:r>
            <a:r>
              <a:rPr lang="en-US" sz="2000" dirty="0" smtClean="0"/>
              <a:t>implementation as soon as possible</a:t>
            </a:r>
            <a:endParaRPr lang="en-US" sz="1400" dirty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6967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 Performance by Class – Class 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TextBox 1"/>
          <p:cNvSpPr txBox="1"/>
          <p:nvPr/>
        </p:nvSpPr>
        <p:spPr>
          <a:xfrm>
            <a:off x="1065312" y="170080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85%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1353344" y="4869160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1</a:t>
            </a:r>
            <a:r>
              <a:rPr lang="en-GB" sz="900" dirty="0" smtClean="0">
                <a:solidFill>
                  <a:schemeClr val="bg1"/>
                </a:solidFill>
              </a:rPr>
              <a:t>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2051720" y="2348880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85%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339752" y="496287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15%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3059832" y="2132856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85%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3347864" y="4890864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1</a:t>
            </a:r>
            <a:r>
              <a:rPr lang="en-GB" sz="900" dirty="0" smtClean="0">
                <a:solidFill>
                  <a:schemeClr val="bg1"/>
                </a:solidFill>
              </a:rPr>
              <a:t>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4089648" y="2204864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81%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377680" y="474684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19%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076056" y="2204864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82%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5385792" y="474684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18%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6105872" y="206084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7</a:t>
            </a:r>
            <a:r>
              <a:rPr lang="en-GB" sz="900" dirty="0" smtClean="0">
                <a:solidFill>
                  <a:schemeClr val="bg1"/>
                </a:solidFill>
              </a:rPr>
              <a:t>8%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372200" y="4581128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22%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113984" y="227687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79%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7380312" y="4653136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21%</a:t>
            </a:r>
            <a:endParaRPr lang="en-GB" sz="900" dirty="0">
              <a:solidFill>
                <a:schemeClr val="bg1"/>
              </a:solidFill>
            </a:endParaRP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774473"/>
              </p:ext>
            </p:extLst>
          </p:nvPr>
        </p:nvGraphicFramePr>
        <p:xfrm>
          <a:off x="225425" y="908720"/>
          <a:ext cx="868838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1"/>
          <p:cNvSpPr txBox="1"/>
          <p:nvPr/>
        </p:nvSpPr>
        <p:spPr>
          <a:xfrm>
            <a:off x="1331640" y="2132856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85%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1331640" y="155679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1</a:t>
            </a:r>
            <a:r>
              <a:rPr lang="en-GB" sz="900" dirty="0" smtClean="0">
                <a:solidFill>
                  <a:schemeClr val="bg1"/>
                </a:solidFill>
              </a:rPr>
              <a:t>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2433464" y="2730624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85%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2411760" y="2204864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15%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3563888" y="2514600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85%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3563888" y="191683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1</a:t>
            </a:r>
            <a:r>
              <a:rPr lang="en-GB" sz="900" dirty="0" smtClean="0">
                <a:solidFill>
                  <a:schemeClr val="bg1"/>
                </a:solidFill>
              </a:rPr>
              <a:t>5%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4665712" y="191683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19%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5745832" y="191683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18%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7978080" y="2658616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79%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7978080" y="1916832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smtClean="0">
                <a:solidFill>
                  <a:schemeClr val="bg1"/>
                </a:solidFill>
              </a:rPr>
              <a:t>21%</a:t>
            </a:r>
            <a:endParaRPr lang="en-GB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56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10 Rejection Codes by Class – Class 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33995"/>
              </p:ext>
            </p:extLst>
          </p:nvPr>
        </p:nvGraphicFramePr>
        <p:xfrm>
          <a:off x="225425" y="764704"/>
          <a:ext cx="8811071" cy="5591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30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Energy Tolerance Rejections – Class </a:t>
            </a:r>
            <a:r>
              <a:rPr lang="en-GB" dirty="0"/>
              <a:t>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507595"/>
              </p:ext>
            </p:extLst>
          </p:nvPr>
        </p:nvGraphicFramePr>
        <p:xfrm>
          <a:off x="107508" y="980728"/>
          <a:ext cx="8928987" cy="2088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9186"/>
                <a:gridCol w="2386520"/>
                <a:gridCol w="726183"/>
                <a:gridCol w="726183"/>
                <a:gridCol w="726183"/>
                <a:gridCol w="726183"/>
                <a:gridCol w="726183"/>
                <a:gridCol w="726183"/>
                <a:gridCol w="726183"/>
              </a:tblGrid>
              <a:tr h="174019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REJECTION_REASON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REJECTION_REASON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Jun-17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Jul-17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Aug-17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Sep-17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Oct-17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Nov-17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Dec-17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48039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MRE01026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Reading breached the lower Outer tolerance.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53569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48255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67672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83988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88159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86013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79552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48039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MRE01027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Reading breached the Upper Outer tolerance.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40648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31861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33230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36357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39996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49492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57353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522058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MRE01029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Reading breached the upper Inner tolerance value and no override flag provided.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63373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25742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21193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18628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20161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49078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211651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48039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MRE01030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Override tolerance passed and override flag provided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26660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11406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9987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8106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8994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19512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52723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74019"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74019"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184250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117264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132082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147079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157310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204095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 dirty="0">
                          <a:effectLst/>
                        </a:rPr>
                        <a:t>401279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786167"/>
              </p:ext>
            </p:extLst>
          </p:nvPr>
        </p:nvGraphicFramePr>
        <p:xfrm>
          <a:off x="107508" y="3430116"/>
          <a:ext cx="8928986" cy="1943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9186"/>
                <a:gridCol w="2386519"/>
                <a:gridCol w="726183"/>
                <a:gridCol w="726183"/>
                <a:gridCol w="726183"/>
                <a:gridCol w="726183"/>
                <a:gridCol w="726183"/>
                <a:gridCol w="726183"/>
                <a:gridCol w="726183"/>
              </a:tblGrid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REJECTION_REASON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REJECTION_REASON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Jun-17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Jul-17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Aug-17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Sep-17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Oct-17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Nov-17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Dec-17</a:t>
                      </a:r>
                      <a:endParaRPr lang="en-GB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MRE01026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Reading breached the lower Outer tolerance.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3.77%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3.94%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4.86%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5.08%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5.28%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4.14%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4.22%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MRE01027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Reading breached the Upper Outer tolerance.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2.86%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2.60%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2.38%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2.20%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2.39%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2.38%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3.04%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485775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MRE01029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Reading breached the upper Inner tolerance value and no override flag provided.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4.46%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2.10%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1.52%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1.13%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1.21%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2.36%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11.23%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MRE01030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Override tolerance passed and override flag provided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1.87%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0.93%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0.72%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0.49%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0.54%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0.94%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2.80%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Total % of overall rejections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12.96%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9.57%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9.48%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8.89%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9.42%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>
                          <a:effectLst/>
                        </a:rPr>
                        <a:t>9.82%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u="none" strike="noStrike" dirty="0">
                          <a:effectLst/>
                        </a:rPr>
                        <a:t>21.30%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1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4344DF-011B-48E6-B282-A6F0B24A15A4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/>
          <a:p>
            <a:r>
              <a:rPr lang="en-GB" dirty="0" smtClean="0"/>
              <a:t>Analysis – OTR Read Rejections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824536"/>
          </a:xfrm>
        </p:spPr>
        <p:txBody>
          <a:bodyPr/>
          <a:lstStyle/>
          <a:p>
            <a:r>
              <a:rPr lang="en-US" sz="2000" dirty="0" smtClean="0"/>
              <a:t>Application of Tolerance Bands with respect to Gazprom proposal</a:t>
            </a:r>
          </a:p>
          <a:p>
            <a:r>
              <a:rPr lang="en-US" sz="2000" dirty="0" smtClean="0"/>
              <a:t>All readings were subject to Tolerance Failures</a:t>
            </a:r>
          </a:p>
          <a:p>
            <a:pPr lvl="1"/>
            <a:r>
              <a:rPr lang="en-US" sz="1600" dirty="0" smtClean="0"/>
              <a:t>They may have also been subject to other Meter Reading Failures too 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Note:</a:t>
            </a:r>
          </a:p>
          <a:p>
            <a:pPr lvl="1"/>
            <a:r>
              <a:rPr lang="en-US" sz="1600" dirty="0" smtClean="0"/>
              <a:t>Orange Band shows existing tolerance bandings</a:t>
            </a:r>
          </a:p>
          <a:p>
            <a:pPr lvl="1"/>
            <a:r>
              <a:rPr lang="en-US" sz="1600" dirty="0" smtClean="0"/>
              <a:t>Blue Band shows ‘Proposed’ tolerance bandings</a:t>
            </a:r>
          </a:p>
          <a:p>
            <a:pPr lvl="1"/>
            <a:r>
              <a:rPr lang="en-US" sz="1600" dirty="0" smtClean="0"/>
              <a:t>Grey Band shows ‘Suggested’ – Alternative Gazprom proposal if required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1400" dirty="0"/>
          </a:p>
          <a:p>
            <a:endParaRPr lang="en-US" sz="1800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725127"/>
              </p:ext>
            </p:extLst>
          </p:nvPr>
        </p:nvGraphicFramePr>
        <p:xfrm>
          <a:off x="228600" y="206084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206084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56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2a985eae-c12e-416e-9833-85f34b1ee04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12404</TotalTime>
  <Words>1144</Words>
  <Application>Microsoft Office PowerPoint</Application>
  <PresentationFormat>On-screen Show (4:3)</PresentationFormat>
  <Paragraphs>280</Paragraphs>
  <Slides>13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xoserve templates</vt:lpstr>
      <vt:lpstr>Worksheet</vt:lpstr>
      <vt:lpstr>Information to support discussion at Distribution Workgroup - UNCVR - Gazprom Proposal</vt:lpstr>
      <vt:lpstr>Background - Tolerance Rules</vt:lpstr>
      <vt:lpstr>Background - Tolerance Rules</vt:lpstr>
      <vt:lpstr>Gazprom’s Proposal</vt:lpstr>
      <vt:lpstr>Requirement Statements</vt:lpstr>
      <vt:lpstr>Read Performance by Class – Class 4</vt:lpstr>
      <vt:lpstr>Top 10 Rejection Codes by Class – Class 4</vt:lpstr>
      <vt:lpstr>Energy Tolerance Rejections – Class 4</vt:lpstr>
      <vt:lpstr>Analysis – OTR Read Rejections</vt:lpstr>
      <vt:lpstr>Analysis</vt:lpstr>
      <vt:lpstr>Other Requirement Statements?</vt:lpstr>
      <vt:lpstr>Change Governance</vt:lpstr>
      <vt:lpstr> 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David Addison</cp:lastModifiedBy>
  <cp:revision>243</cp:revision>
  <cp:lastPrinted>2018-04-20T07:55:48Z</cp:lastPrinted>
  <dcterms:created xsi:type="dcterms:W3CDTF">2011-09-20T14:58:41Z</dcterms:created>
  <dcterms:modified xsi:type="dcterms:W3CDTF">2018-04-25T12:50:54Z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-630560039</vt:i4>
  </property>
  <property fmtid="{D5CDD505-2E9C-101B-9397-08002B2CF9AE}" pid="4" name="_NewReviewCycle">
    <vt:lpwstr/>
  </property>
  <property fmtid="{D5CDD505-2E9C-101B-9397-08002B2CF9AE}" pid="5" name="_EmailSubject">
    <vt:lpwstr>Approval of DWG Slides - UNCVR</vt:lpwstr>
  </property>
  <property fmtid="{D5CDD505-2E9C-101B-9397-08002B2CF9AE}" pid="6" name="_AuthorEmail">
    <vt:lpwstr>andy.j.miller@xoserve.com</vt:lpwstr>
  </property>
  <property fmtid="{D5CDD505-2E9C-101B-9397-08002B2CF9AE}" pid="7" name="_AuthorEmailDisplayName">
    <vt:lpwstr>Miller, Andy J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-1732733879</vt:i4>
  </property>
</Properties>
</file>