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Lst>
  <p:notesMasterIdLst>
    <p:notesMasterId r:id="rId8"/>
  </p:notesMasterIdLst>
  <p:handoutMasterIdLst>
    <p:handoutMasterId r:id="rId9"/>
  </p:handoutMasterIdLst>
  <p:sldIdLst>
    <p:sldId id="279" r:id="rId5"/>
    <p:sldId id="280" r:id="rId6"/>
    <p:sldId id="288" r:id="rId7"/>
  </p:sldIdLst>
  <p:sldSz cx="9144000" cy="5143500" type="screen16x9"/>
  <p:notesSz cx="6797675" cy="992822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232A"/>
    <a:srgbClr val="1D3E61"/>
    <a:srgbClr val="68AEE0"/>
    <a:srgbClr val="3E5AA8"/>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68" autoAdjust="0"/>
    <p:restoredTop sz="94660"/>
  </p:normalViewPr>
  <p:slideViewPr>
    <p:cSldViewPr snapToObjects="1">
      <p:cViewPr varScale="1">
        <p:scale>
          <a:sx n="145" d="100"/>
          <a:sy n="145" d="100"/>
        </p:scale>
        <p:origin x="392" y="17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0"/>
    </p:cViewPr>
  </p:sorterViewPr>
  <p:notesViewPr>
    <p:cSldViewPr snapToObjects="1">
      <p:cViewPr varScale="1">
        <p:scale>
          <a:sx n="59" d="100"/>
          <a:sy n="59" d="100"/>
        </p:scale>
        <p:origin x="-1650"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39"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10/04/2018</a:t>
            </a:fld>
            <a:endParaRPr lang="en-GB" dirty="0"/>
          </a:p>
        </p:txBody>
      </p:sp>
      <p:sp>
        <p:nvSpPr>
          <p:cNvPr id="65540" name="Rectangle 4"/>
          <p:cNvSpPr>
            <a:spLocks noGrp="1" noChangeArrowheads="1"/>
          </p:cNvSpPr>
          <p:nvPr>
            <p:ph type="ftr" sz="quarter" idx="2"/>
          </p:nvPr>
        </p:nvSpPr>
        <p:spPr bwMode="auto">
          <a:xfrm>
            <a:off x="0"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dirty="0"/>
          </a:p>
        </p:txBody>
      </p:sp>
      <p:sp>
        <p:nvSpPr>
          <p:cNvPr id="65541" name="Rectangle 5"/>
          <p:cNvSpPr>
            <a:spLocks noGrp="1" noChangeArrowheads="1"/>
          </p:cNvSpPr>
          <p:nvPr>
            <p:ph type="sldNum" sz="quarter" idx="3"/>
          </p:nvPr>
        </p:nvSpPr>
        <p:spPr bwMode="auto">
          <a:xfrm>
            <a:off x="3849688" y="942975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dirty="0"/>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A53E673E-3F0B-4A29-86F3-B601A91438C4}" type="datetimeFigureOut">
              <a:rPr lang="en-GB" smtClean="0"/>
              <a:t>10/04/2018</a:t>
            </a:fld>
            <a:endParaRPr lang="en-GB" dirty="0"/>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E0D7DF3E-7676-4A29-B93D-2A6411207575}" type="slidenum">
              <a:rPr lang="en-GB" smtClean="0"/>
              <a:t>‹#›</a:t>
            </a:fld>
            <a:endParaRPr lang="en-GB" dirty="0"/>
          </a:p>
        </p:txBody>
      </p:sp>
    </p:spTree>
    <p:extLst>
      <p:ext uri="{BB962C8B-B14F-4D97-AF65-F5344CB8AC3E}">
        <p14:creationId xmlns:p14="http://schemas.microsoft.com/office/powerpoint/2010/main" val="756050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0EAAF21-264B-483F-91F3-A32DC0854B8B}" type="slidenum">
              <a:rPr lang="en-GB" smtClean="0"/>
              <a:t>3</a:t>
            </a:fld>
            <a:endParaRPr lang="en-GB" dirty="0"/>
          </a:p>
        </p:txBody>
      </p:sp>
    </p:spTree>
    <p:extLst>
      <p:ext uri="{BB962C8B-B14F-4D97-AF65-F5344CB8AC3E}">
        <p14:creationId xmlns:p14="http://schemas.microsoft.com/office/powerpoint/2010/main" val="37327243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dirty="0"/>
          </a:p>
        </p:txBody>
      </p:sp>
    </p:spTree>
    <p:extLst>
      <p:ext uri="{BB962C8B-B14F-4D97-AF65-F5344CB8AC3E}">
        <p14:creationId xmlns:p14="http://schemas.microsoft.com/office/powerpoint/2010/main" val="139186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4"/>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4"/>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p>
        </p:txBody>
      </p:sp>
    </p:spTree>
    <p:extLst>
      <p:ext uri="{BB962C8B-B14F-4D97-AF65-F5344CB8AC3E}">
        <p14:creationId xmlns:p14="http://schemas.microsoft.com/office/powerpoint/2010/main" val="877898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8"/>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1" y="4731544"/>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a:t>GDPR Dashboard </a:t>
            </a:r>
            <a:br>
              <a:rPr lang="en-GB" dirty="0"/>
            </a:br>
            <a:r>
              <a:rPr lang="en-GB" sz="1200" dirty="0"/>
              <a:t>General Data Protection Regulation </a:t>
            </a:r>
            <a:br>
              <a:rPr lang="en-GB" dirty="0"/>
            </a:br>
            <a:r>
              <a:rPr lang="en-GB" sz="3200" dirty="0"/>
              <a:t>06/02/2018</a:t>
            </a:r>
            <a:br>
              <a:rPr lang="en-GB" sz="3200" dirty="0"/>
            </a:br>
            <a:endParaRPr lang="en-GB" sz="3200" dirty="0"/>
          </a:p>
        </p:txBody>
      </p:sp>
    </p:spTree>
    <p:extLst>
      <p:ext uri="{BB962C8B-B14F-4D97-AF65-F5344CB8AC3E}">
        <p14:creationId xmlns:p14="http://schemas.microsoft.com/office/powerpoint/2010/main" val="86359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89322"/>
            <a:ext cx="8280920" cy="461665"/>
          </a:xfrm>
          <a:prstGeom prst="rect">
            <a:avLst/>
          </a:prstGeom>
        </p:spPr>
        <p:txBody>
          <a:bodyPr wrap="square">
            <a:spAutoFit/>
          </a:bodyPr>
          <a:lstStyle/>
          <a:p>
            <a:pPr eaLnBrk="0" fontAlgn="base" hangingPunct="0">
              <a:spcBef>
                <a:spcPct val="0"/>
              </a:spcBef>
              <a:spcAft>
                <a:spcPct val="0"/>
              </a:spcAft>
            </a:pPr>
            <a:r>
              <a:rPr lang="en-GB" sz="2400" dirty="0">
                <a:solidFill>
                  <a:srgbClr val="1D3E61"/>
                </a:solidFill>
                <a:latin typeface="+mj-lt"/>
                <a:ea typeface="+mj-ea"/>
                <a:cs typeface="+mj-cs"/>
              </a:rPr>
              <a:t>Business Readiness </a:t>
            </a:r>
          </a:p>
        </p:txBody>
      </p:sp>
      <p:graphicFrame>
        <p:nvGraphicFramePr>
          <p:cNvPr id="2" name="Table 1"/>
          <p:cNvGraphicFramePr>
            <a:graphicFrameLocks noGrp="1"/>
          </p:cNvGraphicFramePr>
          <p:nvPr>
            <p:extLst>
              <p:ext uri="{D42A27DB-BD31-4B8C-83A1-F6EECF244321}">
                <p14:modId xmlns:p14="http://schemas.microsoft.com/office/powerpoint/2010/main" val="281017961"/>
              </p:ext>
            </p:extLst>
          </p:nvPr>
        </p:nvGraphicFramePr>
        <p:xfrm>
          <a:off x="179512" y="627534"/>
          <a:ext cx="8784976" cy="1584176"/>
        </p:xfrm>
        <a:graphic>
          <a:graphicData uri="http://schemas.openxmlformats.org/drawingml/2006/table">
            <a:tbl>
              <a:tblPr/>
              <a:tblGrid>
                <a:gridCol w="3300883">
                  <a:extLst>
                    <a:ext uri="{9D8B030D-6E8A-4147-A177-3AD203B41FA5}">
                      <a16:colId xmlns:a16="http://schemas.microsoft.com/office/drawing/2014/main" val="20000"/>
                    </a:ext>
                  </a:extLst>
                </a:gridCol>
                <a:gridCol w="391072">
                  <a:extLst>
                    <a:ext uri="{9D8B030D-6E8A-4147-A177-3AD203B41FA5}">
                      <a16:colId xmlns:a16="http://schemas.microsoft.com/office/drawing/2014/main" val="20001"/>
                    </a:ext>
                  </a:extLst>
                </a:gridCol>
                <a:gridCol w="418354">
                  <a:extLst>
                    <a:ext uri="{9D8B030D-6E8A-4147-A177-3AD203B41FA5}">
                      <a16:colId xmlns:a16="http://schemas.microsoft.com/office/drawing/2014/main" val="20002"/>
                    </a:ext>
                  </a:extLst>
                </a:gridCol>
                <a:gridCol w="418354">
                  <a:extLst>
                    <a:ext uri="{9D8B030D-6E8A-4147-A177-3AD203B41FA5}">
                      <a16:colId xmlns:a16="http://schemas.microsoft.com/office/drawing/2014/main" val="20003"/>
                    </a:ext>
                  </a:extLst>
                </a:gridCol>
                <a:gridCol w="418354">
                  <a:extLst>
                    <a:ext uri="{9D8B030D-6E8A-4147-A177-3AD203B41FA5}">
                      <a16:colId xmlns:a16="http://schemas.microsoft.com/office/drawing/2014/main" val="20004"/>
                    </a:ext>
                  </a:extLst>
                </a:gridCol>
                <a:gridCol w="3837959">
                  <a:extLst>
                    <a:ext uri="{9D8B030D-6E8A-4147-A177-3AD203B41FA5}">
                      <a16:colId xmlns:a16="http://schemas.microsoft.com/office/drawing/2014/main" val="20005"/>
                    </a:ext>
                  </a:extLst>
                </a:gridCol>
              </a:tblGrid>
              <a:tr h="289499">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a:t>
                      </a:r>
                      <a:r>
                        <a:rPr lang="en-GB" sz="1200" kern="1200" dirty="0">
                          <a:solidFill>
                            <a:srgbClr val="1D3E61"/>
                          </a:solidFill>
                          <a:latin typeface="+mn-lt"/>
                          <a:ea typeface="+mn-ea"/>
                          <a:cs typeface="+mn-cs"/>
                        </a:rPr>
                        <a:t>Business Readiness</a:t>
                      </a:r>
                      <a:r>
                        <a:rPr lang="en-GB" sz="1200" kern="1200" baseline="0" dirty="0">
                          <a:solidFill>
                            <a:srgbClr val="1D3E61"/>
                          </a:solidFill>
                          <a:latin typeface="+mn-lt"/>
                          <a:ea typeface="+mn-ea"/>
                          <a:cs typeface="+mn-cs"/>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r>
                        <a:rPr lang="en-GB" sz="800" b="1" i="0" u="none" strike="noStrike" dirty="0">
                          <a:solidFill>
                            <a:srgbClr val="FFFFFF"/>
                          </a:solidFill>
                          <a:effectLst/>
                          <a:latin typeface="+mn-lt"/>
                        </a:rPr>
                        <a:t>RAG</a:t>
                      </a: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l" fontAlgn="ctr"/>
                      <a:endParaRPr lang="en-US" sz="800" b="0" i="0" u="none" strike="noStrike" dirty="0">
                        <a:solidFill>
                          <a:srgbClr val="000000"/>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08051">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125305">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pPr algn="l" rtl="0" fontAlgn="ctr"/>
                      <a:endParaRPr lang="en-GB" sz="500" b="1" i="0" u="none" strike="noStrike" dirty="0">
                        <a:solidFill>
                          <a:srgbClr val="000000"/>
                        </a:solidFill>
                        <a:effectLst/>
                        <a:latin typeface="Arial"/>
                      </a:endParaRPr>
                    </a:p>
                  </a:txBody>
                  <a:tcPr marL="5212" marR="5212" marT="521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extLst>
                  <a:ext uri="{0D108BD9-81ED-4DB2-BD59-A6C34878D82A}">
                    <a16:rowId xmlns:a16="http://schemas.microsoft.com/office/drawing/2014/main" val="10002"/>
                  </a:ext>
                </a:extLst>
              </a:tr>
              <a:tr h="761321">
                <a:tc>
                  <a:txBody>
                    <a:bodyPr/>
                    <a:lstStyle/>
                    <a:p>
                      <a:pPr algn="ctr" fontAlgn="t"/>
                      <a:r>
                        <a:rPr lang="en-US" sz="750" b="0" i="0" u="none" strike="noStrike" dirty="0">
                          <a:solidFill>
                            <a:srgbClr val="000000"/>
                          </a:solidFill>
                          <a:effectLst/>
                          <a:latin typeface="Arial"/>
                        </a:rPr>
                        <a:t>Xoserve</a:t>
                      </a:r>
                      <a:r>
                        <a:rPr lang="en-US" sz="750" b="0" i="0" u="none" strike="noStrike" baseline="0" dirty="0">
                          <a:solidFill>
                            <a:srgbClr val="000000"/>
                          </a:solidFill>
                          <a:effectLst/>
                          <a:latin typeface="Arial"/>
                        </a:rPr>
                        <a:t> </a:t>
                      </a:r>
                      <a:endParaRPr lang="en-US" sz="750" b="0"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en-US" sz="750" b="0" i="0" u="none" strike="noStrike" dirty="0">
                          <a:solidFill>
                            <a:srgbClr val="000000"/>
                          </a:solidFill>
                          <a:effectLst/>
                          <a:latin typeface="Arial"/>
                        </a:rPr>
                        <a:t>All activities</a:t>
                      </a:r>
                      <a:r>
                        <a:rPr lang="en-US" sz="750" b="0" i="0" u="none" strike="noStrike" baseline="0" dirty="0">
                          <a:solidFill>
                            <a:srgbClr val="000000"/>
                          </a:solidFill>
                          <a:effectLst/>
                          <a:latin typeface="Arial"/>
                        </a:rPr>
                        <a:t> are tracking green against the GDPR activities  as detailed on slide 3 </a:t>
                      </a:r>
                    </a:p>
                    <a:p>
                      <a:pPr algn="l" rtl="0" fontAlgn="ctr"/>
                      <a:br>
                        <a:rPr lang="en-US" sz="750" b="0" i="0" u="none" strike="noStrike" dirty="0">
                          <a:solidFill>
                            <a:srgbClr val="000000"/>
                          </a:solidFill>
                          <a:effectLst/>
                          <a:latin typeface="Arial"/>
                        </a:rPr>
                      </a:br>
                      <a:r>
                        <a:rPr lang="en-US" sz="750" b="0" i="0" u="none" strike="noStrike" dirty="0">
                          <a:solidFill>
                            <a:srgbClr val="000000"/>
                          </a:solidFill>
                          <a:effectLst/>
                          <a:latin typeface="Arial"/>
                        </a:rPr>
                        <a:t>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604794989"/>
              </p:ext>
            </p:extLst>
          </p:nvPr>
        </p:nvGraphicFramePr>
        <p:xfrm>
          <a:off x="163166" y="2787774"/>
          <a:ext cx="8657305" cy="1008102"/>
        </p:xfrm>
        <a:graphic>
          <a:graphicData uri="http://schemas.openxmlformats.org/drawingml/2006/table">
            <a:tbl>
              <a:tblPr/>
              <a:tblGrid>
                <a:gridCol w="3104414">
                  <a:extLst>
                    <a:ext uri="{9D8B030D-6E8A-4147-A177-3AD203B41FA5}">
                      <a16:colId xmlns:a16="http://schemas.microsoft.com/office/drawing/2014/main" val="20000"/>
                    </a:ext>
                  </a:extLst>
                </a:gridCol>
                <a:gridCol w="395978">
                  <a:extLst>
                    <a:ext uri="{9D8B030D-6E8A-4147-A177-3AD203B41FA5}">
                      <a16:colId xmlns:a16="http://schemas.microsoft.com/office/drawing/2014/main" val="20001"/>
                    </a:ext>
                  </a:extLst>
                </a:gridCol>
                <a:gridCol w="423602">
                  <a:extLst>
                    <a:ext uri="{9D8B030D-6E8A-4147-A177-3AD203B41FA5}">
                      <a16:colId xmlns:a16="http://schemas.microsoft.com/office/drawing/2014/main" val="20002"/>
                    </a:ext>
                  </a:extLst>
                </a:gridCol>
                <a:gridCol w="423602">
                  <a:extLst>
                    <a:ext uri="{9D8B030D-6E8A-4147-A177-3AD203B41FA5}">
                      <a16:colId xmlns:a16="http://schemas.microsoft.com/office/drawing/2014/main" val="20003"/>
                    </a:ext>
                  </a:extLst>
                </a:gridCol>
                <a:gridCol w="637302">
                  <a:extLst>
                    <a:ext uri="{9D8B030D-6E8A-4147-A177-3AD203B41FA5}">
                      <a16:colId xmlns:a16="http://schemas.microsoft.com/office/drawing/2014/main" val="20004"/>
                    </a:ext>
                  </a:extLst>
                </a:gridCol>
                <a:gridCol w="3672407">
                  <a:extLst>
                    <a:ext uri="{9D8B030D-6E8A-4147-A177-3AD203B41FA5}">
                      <a16:colId xmlns:a16="http://schemas.microsoft.com/office/drawing/2014/main" val="20005"/>
                    </a:ext>
                  </a:extLst>
                </a:gridCol>
              </a:tblGrid>
              <a:tr h="183144">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mn-lt"/>
                        </a:rPr>
                        <a:t> Industry</a:t>
                      </a:r>
                      <a:r>
                        <a:rPr lang="en-GB" sz="1000" b="0" i="0" u="none" strike="noStrike" baseline="0" dirty="0">
                          <a:solidFill>
                            <a:srgbClr val="000000"/>
                          </a:solidFill>
                          <a:effectLst/>
                          <a:latin typeface="+mn-lt"/>
                        </a:rPr>
                        <a:t> </a:t>
                      </a:r>
                      <a:endParaRPr lang="en-GB" sz="1000" b="0" i="0" u="none" strike="noStrike" dirty="0">
                        <a:solidFill>
                          <a:srgbClr val="000000"/>
                        </a:solidFill>
                        <a:effectLst/>
                        <a:latin typeface="+mn-lt"/>
                      </a:endParaRPr>
                    </a:p>
                  </a:txBody>
                  <a:tcPr marL="5212" marR="5212" marT="5212" marB="0" anchor="b">
                    <a:lnL>
                      <a:noFill/>
                    </a:lnL>
                    <a:lnR>
                      <a:noFill/>
                    </a:lnR>
                    <a:lnT>
                      <a:noFill/>
                    </a:lnT>
                    <a:lnB w="6350" cap="flat" cmpd="sng" algn="ctr">
                      <a:solidFill>
                        <a:srgbClr val="000000"/>
                      </a:solidFill>
                      <a:prstDash val="solid"/>
                      <a:round/>
                      <a:headEnd type="none" w="med" len="med"/>
                      <a:tailEnd type="none" w="med" len="med"/>
                    </a:lnB>
                    <a:solidFill>
                      <a:srgbClr val="FFFFFF"/>
                    </a:solidFill>
                  </a:tcPr>
                </a:tc>
                <a:tc gridSpan="4">
                  <a:txBody>
                    <a:bodyPr/>
                    <a:lstStyle/>
                    <a:p>
                      <a:pPr algn="ctr" rtl="0" fontAlgn="ctr"/>
                      <a:endParaRPr lang="en-GB" sz="800" b="1" i="0" u="none" strike="noStrike" dirty="0">
                        <a:solidFill>
                          <a:srgbClr val="FFFFFF"/>
                        </a:solidFill>
                        <a:effectLst/>
                        <a:latin typeface="+mn-lt"/>
                      </a:endParaRPr>
                    </a:p>
                  </a:txBody>
                  <a:tcPr marL="5212" marR="5212" marT="5212" marB="0" anchor="ctr">
                    <a:lnL w="12700" cap="flat" cmpd="sng" algn="ctr">
                      <a:no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hMerge="1">
                  <a:txBody>
                    <a:bodyPr/>
                    <a:lstStyle/>
                    <a:p>
                      <a:endParaRPr lang="en-GB"/>
                    </a:p>
                  </a:txBody>
                  <a:tcPr/>
                </a:tc>
                <a:tc hMerge="1">
                  <a:txBody>
                    <a:bodyPr/>
                    <a:lstStyle/>
                    <a:p>
                      <a:endParaRPr lang="en-GB"/>
                    </a:p>
                  </a:txBody>
                  <a:tcPr/>
                </a:tc>
                <a:tc hMerge="1">
                  <a:txBody>
                    <a:bodyPr/>
                    <a:lstStyle/>
                    <a:p>
                      <a:pPr algn="ctr" rtl="0" fontAlgn="ctr"/>
                      <a:endParaRPr lang="en-GB" sz="1000" b="1" i="0" u="none" strike="noStrike" dirty="0">
                        <a:solidFill>
                          <a:srgbClr val="FFFFFF"/>
                        </a:solidFill>
                        <a:effectLst/>
                        <a:latin typeface="+mn-lt"/>
                      </a:endParaRPr>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endParaRPr lang="en-GB" dirty="0"/>
                    </a:p>
                  </a:txBody>
                  <a:tcPr marL="5212" marR="5212" marT="5212"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52516">
                <a:tc>
                  <a:txBody>
                    <a:bodyPr/>
                    <a:lstStyle/>
                    <a:p>
                      <a:pPr algn="ctr" rtl="0" fontAlgn="ctr"/>
                      <a:r>
                        <a:rPr lang="en-GB" sz="900" b="1" i="0" u="none" strike="noStrike" dirty="0">
                          <a:solidFill>
                            <a:srgbClr val="FFFFFF"/>
                          </a:solidFill>
                          <a:effectLst/>
                          <a:latin typeface="+mn-lt"/>
                        </a:rPr>
                        <a:t>Company</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900" b="1" i="0" u="none" strike="noStrike" dirty="0">
                          <a:solidFill>
                            <a:srgbClr val="FFFFFF"/>
                          </a:solidFill>
                          <a:effectLst/>
                          <a:latin typeface="+mn-lt"/>
                        </a:rPr>
                        <a:t>Jan</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Feb</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Mar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Apr</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mn-lt"/>
                        </a:rPr>
                        <a:t>Comments</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1"/>
                  </a:ext>
                </a:extLst>
              </a:tr>
              <a:tr h="68382">
                <a:tc gridSpan="6">
                  <a:txBody>
                    <a:bodyPr/>
                    <a:lstStyle/>
                    <a:p>
                      <a:pPr algn="l" rtl="0" fontAlgn="ctr"/>
                      <a:endParaRPr lang="en-GB" sz="500" b="1" i="0" u="none" strike="noStrike" dirty="0">
                        <a:solidFill>
                          <a:srgbClr val="000000"/>
                        </a:solidFill>
                        <a:effectLst/>
                        <a:latin typeface="Arial"/>
                      </a:endParaRP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pPr algn="l" rtl="0" fontAlgn="ctr"/>
                      <a:endParaRPr lang="en-GB" sz="500" b="1" i="0" u="none" strike="noStrike">
                        <a:solidFill>
                          <a:srgbClr val="000000"/>
                        </a:solidFill>
                        <a:effectLst/>
                        <a:latin typeface="Arial"/>
                      </a:endParaRPr>
                    </a:p>
                  </a:txBody>
                  <a:tcPr marL="5212" marR="5212" marT="521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B9BD5"/>
                    </a:solidFill>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2"/>
                  </a:ext>
                </a:extLst>
              </a:tr>
              <a:tr h="494642">
                <a:tc>
                  <a:txBody>
                    <a:bodyPr/>
                    <a:lstStyle/>
                    <a:p>
                      <a:pPr algn="ctr" fontAlgn="t"/>
                      <a:r>
                        <a:rPr lang="en-US" sz="750" b="0" i="0" u="none" strike="noStrike" dirty="0">
                          <a:solidFill>
                            <a:srgbClr val="000000"/>
                          </a:solidFill>
                          <a:effectLst/>
                          <a:latin typeface="Arial"/>
                        </a:rPr>
                        <a:t>Industry Readiness </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750" b="0" i="0" u="none" strike="noStrike" dirty="0">
                          <a:solidFill>
                            <a:srgbClr val="000000"/>
                          </a:solidFill>
                          <a:effectLst/>
                          <a:latin typeface="Arial"/>
                        </a:rPr>
                        <a:t>G</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l" rtl="0" fontAlgn="ctr"/>
                      <a:r>
                        <a:rPr lang="en-US" sz="750" b="0" i="0" u="none" strike="noStrike" dirty="0">
                          <a:solidFill>
                            <a:srgbClr val="000000"/>
                          </a:solidFill>
                          <a:effectLst/>
                          <a:latin typeface="Arial"/>
                        </a:rPr>
                        <a:t>To engage</a:t>
                      </a:r>
                      <a:r>
                        <a:rPr lang="en-US" sz="750" b="0" i="0" u="none" strike="noStrike" baseline="0" dirty="0">
                          <a:solidFill>
                            <a:srgbClr val="000000"/>
                          </a:solidFill>
                          <a:effectLst/>
                          <a:latin typeface="Arial"/>
                        </a:rPr>
                        <a:t> </a:t>
                      </a:r>
                      <a:r>
                        <a:rPr lang="en-US" sz="750" b="0" i="0" u="none" strike="noStrike" dirty="0">
                          <a:solidFill>
                            <a:srgbClr val="000000"/>
                          </a:solidFill>
                          <a:effectLst/>
                          <a:latin typeface="Arial"/>
                        </a:rPr>
                        <a:t>with the GDPR working group and wider contract</a:t>
                      </a:r>
                      <a:r>
                        <a:rPr lang="en-US" sz="750" b="0" i="0" u="none" strike="noStrike" baseline="0" dirty="0">
                          <a:solidFill>
                            <a:srgbClr val="000000"/>
                          </a:solidFill>
                          <a:effectLst/>
                          <a:latin typeface="Arial"/>
                        </a:rPr>
                        <a:t> managers </a:t>
                      </a:r>
                      <a:r>
                        <a:rPr lang="en-US" sz="750" b="0" i="0" u="none" strike="noStrike" dirty="0">
                          <a:solidFill>
                            <a:srgbClr val="000000"/>
                          </a:solidFill>
                          <a:effectLst/>
                          <a:latin typeface="Arial"/>
                        </a:rPr>
                        <a:t>to</a:t>
                      </a:r>
                      <a:r>
                        <a:rPr lang="en-US" sz="750" b="0" i="0" u="none" strike="noStrike" baseline="0" dirty="0">
                          <a:solidFill>
                            <a:srgbClr val="000000"/>
                          </a:solidFill>
                          <a:effectLst/>
                          <a:latin typeface="Arial"/>
                        </a:rPr>
                        <a:t> ensure the RAG status is shown correct </a:t>
                      </a:r>
                      <a:br>
                        <a:rPr lang="en-US" sz="750" b="0" i="0" u="none" strike="noStrike" dirty="0">
                          <a:solidFill>
                            <a:srgbClr val="000000"/>
                          </a:solidFill>
                          <a:effectLst/>
                          <a:latin typeface="Arial"/>
                        </a:rPr>
                      </a:br>
                      <a:endParaRPr lang="en-US" sz="750" b="0" i="0" u="none" strike="noStrike" dirty="0">
                        <a:solidFill>
                          <a:srgbClr val="000000"/>
                        </a:solidFill>
                        <a:effectLst/>
                        <a:latin typeface="Arial"/>
                      </a:endParaRPr>
                    </a:p>
                    <a:p>
                      <a:pPr algn="l" rtl="0" fontAlgn="ctr"/>
                      <a:r>
                        <a:rPr lang="en-US" sz="750" b="0" i="0" u="none" strike="noStrike" dirty="0">
                          <a:solidFill>
                            <a:srgbClr val="000000"/>
                          </a:solidFill>
                          <a:effectLst/>
                          <a:latin typeface="Arial"/>
                        </a:rPr>
                        <a:t>TBC</a:t>
                      </a:r>
                    </a:p>
                  </a:txBody>
                  <a:tcPr marL="5212" marR="5212" marT="521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22428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79512" y="212588"/>
            <a:ext cx="8424936" cy="400110"/>
          </a:xfrm>
          <a:prstGeom prst="rect">
            <a:avLst/>
          </a:prstGeom>
        </p:spPr>
        <p:txBody>
          <a:bodyPr wrap="square">
            <a:spAutoFit/>
          </a:bodyPr>
          <a:lstStyle/>
          <a:p>
            <a:r>
              <a:rPr lang="en-GB" sz="2000" dirty="0">
                <a:solidFill>
                  <a:srgbClr val="1D3E61"/>
                </a:solidFill>
                <a:latin typeface="+mj-lt"/>
                <a:ea typeface="+mj-ea"/>
                <a:cs typeface="+mj-cs"/>
              </a:rPr>
              <a:t>RAG Dashboard </a:t>
            </a:r>
          </a:p>
        </p:txBody>
      </p:sp>
      <p:graphicFrame>
        <p:nvGraphicFramePr>
          <p:cNvPr id="4" name="Table 3"/>
          <p:cNvGraphicFramePr>
            <a:graphicFrameLocks noGrp="1"/>
          </p:cNvGraphicFramePr>
          <p:nvPr>
            <p:extLst>
              <p:ext uri="{D42A27DB-BD31-4B8C-83A1-F6EECF244321}">
                <p14:modId xmlns:p14="http://schemas.microsoft.com/office/powerpoint/2010/main" val="4132112732"/>
              </p:ext>
            </p:extLst>
          </p:nvPr>
        </p:nvGraphicFramePr>
        <p:xfrm>
          <a:off x="113792" y="555526"/>
          <a:ext cx="8856984" cy="4006134"/>
        </p:xfrm>
        <a:graphic>
          <a:graphicData uri="http://schemas.openxmlformats.org/drawingml/2006/table">
            <a:tbl>
              <a:tblPr/>
              <a:tblGrid>
                <a:gridCol w="2441984">
                  <a:extLst>
                    <a:ext uri="{9D8B030D-6E8A-4147-A177-3AD203B41FA5}">
                      <a16:colId xmlns:a16="http://schemas.microsoft.com/office/drawing/2014/main" val="20000"/>
                    </a:ext>
                  </a:extLst>
                </a:gridCol>
                <a:gridCol w="576064">
                  <a:extLst>
                    <a:ext uri="{9D8B030D-6E8A-4147-A177-3AD203B41FA5}">
                      <a16:colId xmlns:a16="http://schemas.microsoft.com/office/drawing/2014/main" val="20001"/>
                    </a:ext>
                  </a:extLst>
                </a:gridCol>
                <a:gridCol w="576064">
                  <a:extLst>
                    <a:ext uri="{9D8B030D-6E8A-4147-A177-3AD203B41FA5}">
                      <a16:colId xmlns:a16="http://schemas.microsoft.com/office/drawing/2014/main" val="20002"/>
                    </a:ext>
                  </a:extLst>
                </a:gridCol>
                <a:gridCol w="576064">
                  <a:extLst>
                    <a:ext uri="{9D8B030D-6E8A-4147-A177-3AD203B41FA5}">
                      <a16:colId xmlns:a16="http://schemas.microsoft.com/office/drawing/2014/main" val="20003"/>
                    </a:ext>
                  </a:extLst>
                </a:gridCol>
                <a:gridCol w="504056">
                  <a:extLst>
                    <a:ext uri="{9D8B030D-6E8A-4147-A177-3AD203B41FA5}">
                      <a16:colId xmlns:a16="http://schemas.microsoft.com/office/drawing/2014/main" val="20004"/>
                    </a:ext>
                  </a:extLst>
                </a:gridCol>
                <a:gridCol w="4182752">
                  <a:extLst>
                    <a:ext uri="{9D8B030D-6E8A-4147-A177-3AD203B41FA5}">
                      <a16:colId xmlns:a16="http://schemas.microsoft.com/office/drawing/2014/main" val="20005"/>
                    </a:ext>
                  </a:extLst>
                </a:gridCol>
              </a:tblGrid>
              <a:tr h="899036">
                <a:tc>
                  <a:txBody>
                    <a:bodyPr/>
                    <a:lstStyle/>
                    <a:p>
                      <a:pPr algn="ctr" rtl="0" fontAlgn="ctr"/>
                      <a:r>
                        <a:rPr lang="en-GB" sz="800" b="1" i="0" u="none" strike="noStrike" dirty="0">
                          <a:solidFill>
                            <a:srgbClr val="FFFFFF"/>
                          </a:solidFill>
                          <a:effectLst/>
                          <a:latin typeface="Arial"/>
                        </a:rPr>
                        <a:t>Process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Jan</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Feb</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March</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April</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tc>
                  <a:txBody>
                    <a:bodyPr/>
                    <a:lstStyle/>
                    <a:p>
                      <a:pPr algn="ctr" rtl="0" fontAlgn="ctr"/>
                      <a:r>
                        <a:rPr lang="en-GB" sz="800" b="1" i="0" u="none" strike="noStrike" dirty="0">
                          <a:solidFill>
                            <a:srgbClr val="FFFFFF"/>
                          </a:solidFill>
                          <a:effectLst/>
                          <a:latin typeface="Arial"/>
                        </a:rPr>
                        <a:t>Comments</a:t>
                      </a:r>
                      <a:r>
                        <a:rPr lang="en-GB" sz="800" b="1" i="0" u="none" strike="noStrike" baseline="0" dirty="0">
                          <a:solidFill>
                            <a:srgbClr val="FFFFFF"/>
                          </a:solidFill>
                          <a:effectLst/>
                          <a:latin typeface="Arial"/>
                        </a:rPr>
                        <a:t> </a:t>
                      </a:r>
                      <a:endParaRPr lang="en-GB" sz="800" b="1" i="0" u="none" strike="noStrike" dirty="0">
                        <a:solidFill>
                          <a:srgbClr val="FFFFFF"/>
                        </a:solidFill>
                        <a:effectLst/>
                        <a:latin typeface="Arial"/>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E5AA8"/>
                    </a:solidFill>
                  </a:tcPr>
                </a:tc>
                <a:extLst>
                  <a:ext uri="{0D108BD9-81ED-4DB2-BD59-A6C34878D82A}">
                    <a16:rowId xmlns:a16="http://schemas.microsoft.com/office/drawing/2014/main" val="10000"/>
                  </a:ext>
                </a:extLst>
              </a:tr>
              <a:tr h="247979">
                <a:tc>
                  <a:txBody>
                    <a:bodyPr/>
                    <a:lstStyle/>
                    <a:p>
                      <a:pPr algn="ctr" fontAlgn="t"/>
                      <a:r>
                        <a:rPr lang="en-GB" sz="700" b="0" i="0" u="none" strike="noStrike" dirty="0">
                          <a:solidFill>
                            <a:srgbClr val="000000"/>
                          </a:solidFill>
                          <a:effectLst/>
                          <a:latin typeface="+mn-lt"/>
                        </a:rPr>
                        <a:t>Data</a:t>
                      </a:r>
                      <a:r>
                        <a:rPr lang="en-GB" sz="700" b="0" i="0" u="none" strike="noStrike" baseline="0" dirty="0">
                          <a:solidFill>
                            <a:srgbClr val="000000"/>
                          </a:solidFill>
                          <a:effectLst/>
                          <a:latin typeface="+mn-lt"/>
                        </a:rPr>
                        <a:t> </a:t>
                      </a:r>
                      <a:r>
                        <a:rPr lang="en-GB" sz="700" b="0" i="0" u="none" strike="noStrike" dirty="0">
                          <a:solidFill>
                            <a:srgbClr val="000000"/>
                          </a:solidFill>
                          <a:effectLst/>
                          <a:latin typeface="+mn-lt"/>
                        </a:rPr>
                        <a:t>Mapping</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800" b="0" i="0" u="none" strike="noStrike" dirty="0">
                          <a:solidFill>
                            <a:srgbClr val="000000"/>
                          </a:solidFill>
                          <a:effectLst/>
                          <a:latin typeface="+mn-lt"/>
                        </a:rPr>
                        <a:t>Data</a:t>
                      </a:r>
                      <a:r>
                        <a:rPr lang="en-GB" sz="800" b="0" i="0" u="none" strike="noStrike" baseline="0" dirty="0">
                          <a:solidFill>
                            <a:srgbClr val="000000"/>
                          </a:solidFill>
                          <a:effectLst/>
                          <a:latin typeface="+mn-lt"/>
                        </a:rPr>
                        <a:t> Mapping exercise was completed and information used for confirming our processing is appropriate and tracking this back against legislation.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491850">
                <a:tc>
                  <a:txBody>
                    <a:bodyPr/>
                    <a:lstStyle/>
                    <a:p>
                      <a:pPr algn="ctr" fontAlgn="t"/>
                      <a:r>
                        <a:rPr lang="en-GB" sz="700" b="0" i="0" u="none" strike="noStrike" dirty="0">
                          <a:solidFill>
                            <a:srgbClr val="000000"/>
                          </a:solidFill>
                          <a:effectLst/>
                          <a:latin typeface="+mn-lt"/>
                        </a:rPr>
                        <a:t>Communication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800" b="0" i="0" u="none" strike="noStrike" dirty="0">
                          <a:solidFill>
                            <a:srgbClr val="000000"/>
                          </a:solidFill>
                          <a:effectLst/>
                          <a:latin typeface="+mn-lt"/>
                        </a:rPr>
                        <a:t>Countdown</a:t>
                      </a:r>
                      <a:r>
                        <a:rPr lang="en-GB" sz="800" b="0" i="0" u="none" strike="noStrike" baseline="0" dirty="0">
                          <a:solidFill>
                            <a:srgbClr val="000000"/>
                          </a:solidFill>
                          <a:effectLst/>
                          <a:latin typeface="+mn-lt"/>
                        </a:rPr>
                        <a:t> for GDPR implementation has been put onto digital signage around the building, and Straight Talk pending publication.  </a:t>
                      </a:r>
                      <a:br>
                        <a:rPr lang="en-GB" sz="800" b="0" i="0" u="none" strike="noStrike" baseline="0" dirty="0">
                          <a:solidFill>
                            <a:srgbClr val="000000"/>
                          </a:solidFill>
                          <a:effectLst/>
                          <a:latin typeface="+mn-lt"/>
                        </a:rPr>
                      </a:br>
                      <a:r>
                        <a:rPr lang="en-GB" sz="800" b="0" i="0" u="none" strike="noStrike" baseline="0" dirty="0">
                          <a:solidFill>
                            <a:srgbClr val="000000"/>
                          </a:solidFill>
                          <a:effectLst/>
                          <a:latin typeface="+mn-lt"/>
                        </a:rPr>
                        <a:t>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166745">
                <a:tc>
                  <a:txBody>
                    <a:bodyPr/>
                    <a:lstStyle/>
                    <a:p>
                      <a:pPr algn="ctr" fontAlgn="t"/>
                      <a:r>
                        <a:rPr lang="en-GB" sz="700" b="0" i="0" u="none" strike="noStrike" dirty="0">
                          <a:solidFill>
                            <a:srgbClr val="000000"/>
                          </a:solidFill>
                          <a:effectLst/>
                          <a:latin typeface="+mn-lt"/>
                        </a:rPr>
                        <a:t>Contract Governance  Updates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B05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endParaRPr lang="en-GB" sz="7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800" b="0" i="0" u="none" strike="noStrike" dirty="0">
                          <a:solidFill>
                            <a:srgbClr val="000000"/>
                          </a:solidFill>
                          <a:effectLst/>
                          <a:latin typeface="+mn-lt"/>
                        </a:rPr>
                        <a:t>Ongoing</a:t>
                      </a:r>
                      <a:r>
                        <a:rPr lang="en-GB" sz="800" b="0" i="0" u="none" strike="noStrike" baseline="0" dirty="0">
                          <a:solidFill>
                            <a:srgbClr val="000000"/>
                          </a:solidFill>
                          <a:effectLst/>
                          <a:latin typeface="+mn-lt"/>
                        </a:rPr>
                        <a:t>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273006">
                <a:tc>
                  <a:txBody>
                    <a:bodyPr/>
                    <a:lstStyle/>
                    <a:p>
                      <a:pPr algn="ctr" fontAlgn="t"/>
                      <a:r>
                        <a:rPr lang="en-US" sz="700" b="0" i="0" u="none" strike="noStrike" dirty="0">
                          <a:solidFill>
                            <a:srgbClr val="000000"/>
                          </a:solidFill>
                          <a:effectLst/>
                          <a:latin typeface="+mn-lt"/>
                        </a:rPr>
                        <a:t>Policy Updates –Inc. privacy notice</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b"/>
                      <a:r>
                        <a:rPr lang="en-GB" sz="800" b="0" i="0" u="none" strike="noStrike" dirty="0">
                          <a:solidFill>
                            <a:srgbClr val="000000"/>
                          </a:solidFill>
                          <a:effectLst/>
                          <a:latin typeface="+mn-lt"/>
                        </a:rPr>
                        <a:t>All Policy</a:t>
                      </a:r>
                      <a:r>
                        <a:rPr lang="en-GB" sz="800" b="0" i="0" u="none" strike="noStrike" baseline="0" dirty="0">
                          <a:solidFill>
                            <a:srgbClr val="000000"/>
                          </a:solidFill>
                          <a:effectLst/>
                          <a:latin typeface="+mn-lt"/>
                        </a:rPr>
                        <a:t> updates are o</a:t>
                      </a:r>
                      <a:r>
                        <a:rPr lang="en-GB" sz="800" b="0" i="0" u="none" strike="noStrike" dirty="0">
                          <a:solidFill>
                            <a:srgbClr val="000000"/>
                          </a:solidFill>
                          <a:effectLst/>
                          <a:latin typeface="+mn-lt"/>
                        </a:rPr>
                        <a:t>n track:</a:t>
                      </a:r>
                      <a:r>
                        <a:rPr lang="en-GB" sz="800" b="0" i="0" u="none" strike="noStrike" baseline="0" dirty="0">
                          <a:solidFill>
                            <a:srgbClr val="000000"/>
                          </a:solidFill>
                          <a:effectLst/>
                          <a:latin typeface="+mn-lt"/>
                        </a:rPr>
                        <a:t> contracts are being looked into, any agreements around 3</a:t>
                      </a:r>
                      <a:r>
                        <a:rPr lang="en-GB" sz="800" b="0" i="0" u="none" strike="noStrike" baseline="30000" dirty="0">
                          <a:solidFill>
                            <a:srgbClr val="000000"/>
                          </a:solidFill>
                          <a:effectLst/>
                          <a:latin typeface="+mn-lt"/>
                        </a:rPr>
                        <a:t>rd</a:t>
                      </a:r>
                      <a:r>
                        <a:rPr lang="en-GB" sz="800" b="0" i="0" u="none" strike="noStrike" baseline="0" dirty="0">
                          <a:solidFill>
                            <a:srgbClr val="000000"/>
                          </a:solidFill>
                          <a:effectLst/>
                          <a:latin typeface="+mn-lt"/>
                        </a:rPr>
                        <a:t> party and additional services.  </a:t>
                      </a:r>
                      <a:endParaRPr lang="en-GB" sz="800" b="0" i="0" u="none" strike="noStrike" dirty="0">
                        <a:solidFill>
                          <a:srgbClr val="000000"/>
                        </a:solidFill>
                        <a:effectLst/>
                        <a:latin typeface="+mn-lt"/>
                      </a:endParaRPr>
                    </a:p>
                  </a:txBody>
                  <a:tcPr marL="5475" marR="5475" marT="410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212200">
                <a:tc>
                  <a:txBody>
                    <a:bodyPr/>
                    <a:lstStyle/>
                    <a:p>
                      <a:pPr algn="ctr" fontAlgn="t"/>
                      <a:r>
                        <a:rPr lang="en-GB" sz="700" b="0" i="0" u="none" strike="noStrike" dirty="0">
                          <a:solidFill>
                            <a:srgbClr val="000000"/>
                          </a:solidFill>
                          <a:effectLst/>
                          <a:latin typeface="+mn-lt"/>
                        </a:rPr>
                        <a:t>Potential Risks</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800" b="0" i="0" u="none" strike="noStrike" dirty="0">
                          <a:solidFill>
                            <a:srgbClr val="000000"/>
                          </a:solidFill>
                          <a:effectLst/>
                          <a:latin typeface="+mn-lt"/>
                        </a:rPr>
                        <a:t>None to date </a:t>
                      </a: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35723">
                <a:tc>
                  <a:txBody>
                    <a:bodyPr/>
                    <a:lstStyle/>
                    <a:p>
                      <a:pPr algn="ctr" fontAlgn="t"/>
                      <a:r>
                        <a:rPr lang="en-US" sz="700" b="0" i="0" u="none" strike="noStrike" dirty="0">
                          <a:solidFill>
                            <a:srgbClr val="000000"/>
                          </a:solidFill>
                          <a:effectLst/>
                          <a:latin typeface="+mn-lt"/>
                        </a:rPr>
                        <a:t>GDPR Working Group Meeting</a:t>
                      </a:r>
                      <a:r>
                        <a:rPr lang="en-US" sz="700" b="0" i="0" u="none" strike="noStrike" baseline="0" dirty="0">
                          <a:solidFill>
                            <a:srgbClr val="000000"/>
                          </a:solidFill>
                          <a:effectLst/>
                          <a:latin typeface="+mn-lt"/>
                        </a:rPr>
                        <a:t> attendance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GB" sz="800" b="0" i="0" u="none" strike="noStrike" dirty="0">
                          <a:solidFill>
                            <a:srgbClr val="000000"/>
                          </a:solidFill>
                          <a:effectLst/>
                          <a:latin typeface="+mn-lt"/>
                        </a:rPr>
                        <a:t>Meetings</a:t>
                      </a:r>
                      <a:r>
                        <a:rPr lang="en-GB" sz="800" b="0" i="0" u="none" strike="noStrike" baseline="0" dirty="0">
                          <a:solidFill>
                            <a:srgbClr val="000000"/>
                          </a:solidFill>
                          <a:effectLst/>
                          <a:latin typeface="+mn-lt"/>
                        </a:rPr>
                        <a:t> continue to take place monthly, feedback from the WG has been requested in terms of how successful and useful the WG is and how we can maximise productivity during the meetings. Actions on all WG from the last meeting (March 2018) to be discussed in Aprils meeting.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979595">
                <a:tc>
                  <a:txBody>
                    <a:bodyPr/>
                    <a:lstStyle/>
                    <a:p>
                      <a:pPr algn="ctr" fontAlgn="t"/>
                      <a:r>
                        <a:rPr lang="en-US" sz="700" b="0" i="0" u="none" strike="noStrike" dirty="0">
                          <a:solidFill>
                            <a:srgbClr val="000000"/>
                          </a:solidFill>
                          <a:effectLst/>
                          <a:latin typeface="+mn-lt"/>
                        </a:rPr>
                        <a:t>Training</a:t>
                      </a:r>
                      <a:r>
                        <a:rPr lang="en-US" sz="700" b="0" i="0" u="none" strike="noStrike" baseline="0" dirty="0">
                          <a:solidFill>
                            <a:srgbClr val="000000"/>
                          </a:solidFill>
                          <a:effectLst/>
                          <a:latin typeface="+mn-lt"/>
                        </a:rPr>
                        <a:t> </a:t>
                      </a:r>
                      <a:endParaRPr lang="en-US"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B05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endParaRPr lang="en-GB" sz="7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rtl="0" fontAlgn="ctr"/>
                      <a:r>
                        <a:rPr lang="en-US" sz="800" b="0" i="0" u="none" strike="noStrike" dirty="0">
                          <a:solidFill>
                            <a:srgbClr val="000000"/>
                          </a:solidFill>
                          <a:effectLst/>
                          <a:latin typeface="+mn-lt"/>
                        </a:rPr>
                        <a:t>Training</a:t>
                      </a:r>
                      <a:r>
                        <a:rPr lang="en-US" sz="800" b="0" i="0" u="none" strike="noStrike" baseline="0" dirty="0">
                          <a:solidFill>
                            <a:srgbClr val="000000"/>
                          </a:solidFill>
                          <a:effectLst/>
                          <a:latin typeface="+mn-lt"/>
                        </a:rPr>
                        <a:t> for Legal and Assurance, Procurement, HR and IP Champions has taken place. Business training is being recorded in April and will be sent out before GDPR implementation. Following the online training, a workshop has been set up for the business to ask questions and look at training materials again. </a:t>
                      </a:r>
                      <a:endParaRPr lang="en-GB" sz="800" b="0" i="0" u="none" strike="noStrike" dirty="0">
                        <a:solidFill>
                          <a:srgbClr val="000000"/>
                        </a:solidFill>
                        <a:effectLst/>
                        <a:latin typeface="+mn-lt"/>
                      </a:endParaRPr>
                    </a:p>
                  </a:txBody>
                  <a:tcPr marL="5475" marR="5475" marT="410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333914391"/>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Props1.xml><?xml version="1.0" encoding="utf-8"?>
<ds:datastoreItem xmlns:ds="http://schemas.openxmlformats.org/officeDocument/2006/customXml" ds:itemID="{48BF2A29-2C2F-44EF-BF41-193292EB7AF0}">
  <ds:schemaRefs>
    <ds:schemaRef ds:uri="http://schemas.microsoft.com/sharepoint/v3/contenttype/forms"/>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F8545E1A-EA83-463B-B744-ADE3D05E8049}">
  <ds:schemaRefs>
    <ds:schemaRef ds:uri="http://schemas.microsoft.com/office/2006/metadata/properties"/>
    <ds:schemaRef ds:uri="http://purl.org/dc/terms/"/>
    <ds:schemaRef ds:uri="http://purl.org/dc/elements/1.1/"/>
    <ds:schemaRef ds:uri="http://schemas.microsoft.com/office/2006/documentManagement/types"/>
    <ds:schemaRef ds:uri="2a985eae-c12e-416e-9833-85f34b1ee04e"/>
    <ds:schemaRef ds:uri="http://purl.org/dc/dcmitype/"/>
    <ds:schemaRef ds:uri="http://www.w3.org/XML/1998/namespace"/>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3700</TotalTime>
  <Words>267</Words>
  <Application>Microsoft Macintosh PowerPoint</Application>
  <PresentationFormat>On-screen Show (16:9)</PresentationFormat>
  <Paragraphs>53</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Arial</vt:lpstr>
      <vt:lpstr>Calibri</vt:lpstr>
      <vt:lpstr>Wingdings</vt:lpstr>
      <vt:lpstr>xoserve templates</vt:lpstr>
      <vt:lpstr>GDPR Dashboard  General Data Protection Regulation  06/02/2018 </vt:lpstr>
      <vt:lpstr>PowerPoint Presentation</vt:lpstr>
      <vt:lpstr>PowerPoint Presentation</vt:lpstr>
    </vt:vector>
  </TitlesOfParts>
  <Company>DC Freelance</Company>
  <LinksUpToDate>false</LinksUpToDate>
  <SharedDoc>false</SharedDoc>
  <HyperlinksChanged>false</HyperlinksChanged>
  <AppVersion>16.0011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Helen Cuin</cp:lastModifiedBy>
  <cp:revision>183</cp:revision>
  <dcterms:created xsi:type="dcterms:W3CDTF">2011-09-20T14:58:41Z</dcterms:created>
  <dcterms:modified xsi:type="dcterms:W3CDTF">2018-04-10T16:18:08Z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-1398413281</vt:i4>
  </property>
  <property fmtid="{D5CDD505-2E9C-101B-9397-08002B2CF9AE}" pid="4" name="_NewReviewCycle">
    <vt:lpwstr/>
  </property>
  <property fmtid="{D5CDD505-2E9C-101B-9397-08002B2CF9AE}" pid="5" name="_EmailSubject">
    <vt:lpwstr>GDPR Dashboard </vt:lpwstr>
  </property>
  <property fmtid="{D5CDD505-2E9C-101B-9397-08002B2CF9AE}" pid="6" name="_AuthorEmail">
    <vt:lpwstr>Jayesha.Lala@Xoserve.com</vt:lpwstr>
  </property>
  <property fmtid="{D5CDD505-2E9C-101B-9397-08002B2CF9AE}" pid="7" name="_AuthorEmailDisplayName">
    <vt:lpwstr>Lala, Jayesha</vt:lpwstr>
  </property>
  <property fmtid="{D5CDD505-2E9C-101B-9397-08002B2CF9AE}" pid="8" name="ContentTypeId">
    <vt:lpwstr>0x010100EC027A3842200A4881B078E78C741B39</vt:lpwstr>
  </property>
  <property fmtid="{D5CDD505-2E9C-101B-9397-08002B2CF9AE}" pid="9" name="_PreviousAdHocReviewCycleID">
    <vt:i4>-1459157662</vt:i4>
  </property>
</Properties>
</file>