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1"/>
  </p:notesMasterIdLst>
  <p:handoutMasterIdLst>
    <p:handoutMasterId r:id="rId12"/>
  </p:handoutMasterIdLst>
  <p:sldIdLst>
    <p:sldId id="290" r:id="rId5"/>
    <p:sldId id="286" r:id="rId6"/>
    <p:sldId id="287" r:id="rId7"/>
    <p:sldId id="291" r:id="rId8"/>
    <p:sldId id="292" r:id="rId9"/>
    <p:sldId id="294" r:id="rId10"/>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5" clrIdx="0"/>
  <p:cmAuthor id="1" name="Lee Foster" initials="LF" lastIdx="5" clrIdx="1"/>
  <p:cmAuthor id="2" name="National Grid" initials="CF" lastIdx="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D2232A"/>
    <a:srgbClr val="1D3E61"/>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2" autoAdjust="0"/>
    <p:restoredTop sz="50000" autoAdjust="0"/>
  </p:normalViewPr>
  <p:slideViewPr>
    <p:cSldViewPr snapToObjects="1">
      <p:cViewPr varScale="1">
        <p:scale>
          <a:sx n="140" d="100"/>
          <a:sy n="140" d="100"/>
        </p:scale>
        <p:origin x="208" y="26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04/04/2018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0843CD0-E345-4E5C-9467-46439764BDA1}" type="datetimeFigureOut">
              <a:rPr lang="en-GB" smtClean="0"/>
              <a:t>04/04/2018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5112B21-88CC-43CB-B558-3C0C6BF46CDC}" type="slidenum">
              <a:rPr lang="en-GB" smtClean="0"/>
              <a:t>‹#›</a:t>
            </a:fld>
            <a:endParaRPr lang="en-GB" dirty="0"/>
          </a:p>
        </p:txBody>
      </p:sp>
    </p:spTree>
    <p:extLst>
      <p:ext uri="{BB962C8B-B14F-4D97-AF65-F5344CB8AC3E}">
        <p14:creationId xmlns:p14="http://schemas.microsoft.com/office/powerpoint/2010/main" val="80951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539552" y="2210420"/>
            <a:ext cx="8280920" cy="1369442"/>
          </a:xfrm>
        </p:spPr>
        <p:txBody>
          <a:bodyPr anchor="ctr"/>
          <a:lstStyle/>
          <a:p>
            <a:r>
              <a:rPr lang="en-GB" sz="3200" dirty="0">
                <a:solidFill>
                  <a:srgbClr val="3E5AA8"/>
                </a:solidFill>
              </a:rPr>
              <a:t>UKL Future Release 2  </a:t>
            </a:r>
            <a:br>
              <a:rPr lang="en-GB" sz="3200" dirty="0">
                <a:solidFill>
                  <a:srgbClr val="3E5AA8"/>
                </a:solidFill>
              </a:rPr>
            </a:br>
            <a:r>
              <a:rPr lang="en-GB" sz="3200" dirty="0">
                <a:solidFill>
                  <a:srgbClr val="3E5AA8"/>
                </a:solidFill>
              </a:rPr>
              <a:t>Cutover/Implementation</a:t>
            </a:r>
          </a:p>
        </p:txBody>
      </p:sp>
      <p:sp>
        <p:nvSpPr>
          <p:cNvPr id="4099" name="Subtitle 2"/>
          <p:cNvSpPr>
            <a:spLocks noGrp="1"/>
          </p:cNvSpPr>
          <p:nvPr>
            <p:ph type="subTitle" sz="quarter" idx="1"/>
          </p:nvPr>
        </p:nvSpPr>
        <p:spPr>
          <a:xfrm>
            <a:off x="3247655" y="4083918"/>
            <a:ext cx="2648691" cy="578644"/>
          </a:xfrm>
        </p:spPr>
        <p:txBody>
          <a:bodyPr anchor="ctr"/>
          <a:lstStyle/>
          <a:p>
            <a:r>
              <a:rPr lang="en-GB" sz="2000" dirty="0">
                <a:solidFill>
                  <a:srgbClr val="3E5AA8"/>
                </a:solidFill>
              </a:rPr>
              <a:t>03</a:t>
            </a:r>
            <a:r>
              <a:rPr lang="en-GB" sz="2000" baseline="30000" dirty="0">
                <a:solidFill>
                  <a:srgbClr val="3E5AA8"/>
                </a:solidFill>
              </a:rPr>
              <a:t>rd</a:t>
            </a:r>
            <a:r>
              <a:rPr lang="en-GB" sz="2000" dirty="0">
                <a:solidFill>
                  <a:srgbClr val="3E5AA8"/>
                </a:solidFill>
              </a:rPr>
              <a:t> April 2018</a:t>
            </a:r>
          </a:p>
        </p:txBody>
      </p:sp>
    </p:spTree>
    <p:extLst>
      <p:ext uri="{BB962C8B-B14F-4D97-AF65-F5344CB8AC3E}">
        <p14:creationId xmlns:p14="http://schemas.microsoft.com/office/powerpoint/2010/main" val="2469080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71" y="-42360"/>
            <a:ext cx="8688388" cy="723900"/>
          </a:xfrm>
        </p:spPr>
        <p:txBody>
          <a:bodyPr/>
          <a:lstStyle/>
          <a:p>
            <a:r>
              <a:rPr lang="en-GB" sz="2400" dirty="0"/>
              <a:t>Background</a:t>
            </a:r>
          </a:p>
        </p:txBody>
      </p:sp>
      <p:sp>
        <p:nvSpPr>
          <p:cNvPr id="3" name="Content Placeholder 2"/>
          <p:cNvSpPr>
            <a:spLocks noGrp="1"/>
          </p:cNvSpPr>
          <p:nvPr>
            <p:ph idx="1"/>
          </p:nvPr>
        </p:nvSpPr>
        <p:spPr>
          <a:xfrm>
            <a:off x="107504" y="627534"/>
            <a:ext cx="8928992" cy="4032448"/>
          </a:xfrm>
        </p:spPr>
        <p:txBody>
          <a:bodyPr/>
          <a:lstStyle/>
          <a:p>
            <a:pPr>
              <a:buFont typeface="Arial" panose="020B0604020202020204" pitchFamily="34" charset="0"/>
              <a:buChar char="•"/>
            </a:pPr>
            <a:r>
              <a:rPr lang="en-GB" sz="1600" dirty="0"/>
              <a:t>October 2017 ChMC agreed a [target] R2 implementation of 29</a:t>
            </a:r>
            <a:r>
              <a:rPr lang="en-GB" sz="1600" baseline="30000" dirty="0"/>
              <a:t>th</a:t>
            </a:r>
            <a:r>
              <a:rPr lang="en-GB" sz="1600" dirty="0"/>
              <a:t> June 2018</a:t>
            </a:r>
          </a:p>
          <a:p>
            <a:pPr>
              <a:buFont typeface="Arial" panose="020B0604020202020204" pitchFamily="34" charset="0"/>
              <a:buChar char="•"/>
            </a:pPr>
            <a:endParaRPr lang="en-GB" sz="1600" dirty="0"/>
          </a:p>
          <a:p>
            <a:pPr>
              <a:buFont typeface="Arial" panose="020B0604020202020204" pitchFamily="34" charset="0"/>
              <a:buChar char="•"/>
            </a:pPr>
            <a:r>
              <a:rPr lang="en-GB" sz="1600" dirty="0"/>
              <a:t>Assessment has identified that 2 CRs in scope of R2 will require data cleansing /migration activities to be completed (XRN4449 &amp; XRN3283)</a:t>
            </a:r>
          </a:p>
          <a:p>
            <a:pPr>
              <a:buFont typeface="Arial" panose="020B0604020202020204" pitchFamily="34" charset="0"/>
              <a:buChar char="•"/>
            </a:pPr>
            <a:endParaRPr lang="en-GB" sz="1600" dirty="0"/>
          </a:p>
          <a:p>
            <a:pPr>
              <a:buFont typeface="Arial" panose="020B0604020202020204" pitchFamily="34" charset="0"/>
              <a:buChar char="•"/>
            </a:pPr>
            <a:r>
              <a:rPr lang="en-GB" sz="1600" dirty="0"/>
              <a:t>Due to the scale of data migration activities ([2] days) it is recommended that these are completed during non business days.  This removes risk to core business processes (e.g. June 18 Capacity invoice) and allows downstream GT portfolio files to be provided</a:t>
            </a:r>
          </a:p>
          <a:p>
            <a:pPr>
              <a:buFont typeface="Arial" panose="020B0604020202020204" pitchFamily="34" charset="0"/>
              <a:buChar char="•"/>
            </a:pPr>
            <a:endParaRPr lang="en-GB" sz="1600" dirty="0"/>
          </a:p>
          <a:p>
            <a:pPr>
              <a:buFont typeface="Arial" panose="020B0604020202020204" pitchFamily="34" charset="0"/>
              <a:buChar char="•"/>
            </a:pPr>
            <a:r>
              <a:rPr lang="en-GB" sz="1600" dirty="0"/>
              <a:t>Further, it has been identified that there are electricity related changes being implemented on 28th June 2018 and therefore Xoserve has been tasked to consider the option of combining the electricity change implementation along with R2 on 28th June 2018</a:t>
            </a:r>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a:buFont typeface="Arial" panose="020B0604020202020204" pitchFamily="34" charset="0"/>
              <a:buChar char="•"/>
            </a:pPr>
            <a:endParaRPr lang="en-GB" sz="1600" dirty="0"/>
          </a:p>
          <a:p>
            <a:pPr marL="0" indent="0">
              <a:buNone/>
            </a:pPr>
            <a:endParaRPr lang="en-GB" sz="1600" dirty="0"/>
          </a:p>
        </p:txBody>
      </p:sp>
    </p:spTree>
    <p:extLst>
      <p:ext uri="{BB962C8B-B14F-4D97-AF65-F5344CB8AC3E}">
        <p14:creationId xmlns:p14="http://schemas.microsoft.com/office/powerpoint/2010/main" val="168376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62" y="51470"/>
            <a:ext cx="8688388" cy="432048"/>
          </a:xfr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r>
              <a:rPr lang="en-GB" sz="2400" dirty="0"/>
              <a:t>Implementation Options Considered </a:t>
            </a:r>
          </a:p>
        </p:txBody>
      </p:sp>
      <p:graphicFrame>
        <p:nvGraphicFramePr>
          <p:cNvPr id="5" name="Table 4"/>
          <p:cNvGraphicFramePr>
            <a:graphicFrameLocks noGrp="1"/>
          </p:cNvGraphicFramePr>
          <p:nvPr>
            <p:extLst>
              <p:ext uri="{D42A27DB-BD31-4B8C-83A1-F6EECF244321}">
                <p14:modId xmlns:p14="http://schemas.microsoft.com/office/powerpoint/2010/main" val="3102909648"/>
              </p:ext>
            </p:extLst>
          </p:nvPr>
        </p:nvGraphicFramePr>
        <p:xfrm>
          <a:off x="107504" y="701518"/>
          <a:ext cx="8928992" cy="3621666"/>
        </p:xfrm>
        <a:graphic>
          <a:graphicData uri="http://schemas.openxmlformats.org/drawingml/2006/table">
            <a:tbl>
              <a:tblPr>
                <a:tableStyleId>{69CF1AB2-1976-4502-BF36-3FF5EA218861}</a:tableStyleId>
              </a:tblPr>
              <a:tblGrid>
                <a:gridCol w="1584176">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3888432">
                  <a:extLst>
                    <a:ext uri="{9D8B030D-6E8A-4147-A177-3AD203B41FA5}">
                      <a16:colId xmlns:a16="http://schemas.microsoft.com/office/drawing/2014/main" val="20002"/>
                    </a:ext>
                  </a:extLst>
                </a:gridCol>
              </a:tblGrid>
              <a:tr h="306034">
                <a:tc>
                  <a:txBody>
                    <a:bodyPr/>
                    <a:lstStyle/>
                    <a:p>
                      <a:pPr algn="ctr" fontAlgn="ctr"/>
                      <a:r>
                        <a:rPr lang="en-GB" sz="1100" b="1" u="none" strike="noStrike" dirty="0">
                          <a:effectLst/>
                        </a:rPr>
                        <a:t>OPTION</a:t>
                      </a:r>
                      <a:endParaRPr lang="en-GB" sz="1100" b="1" i="0" u="none" strike="noStrike" dirty="0">
                        <a:solidFill>
                          <a:srgbClr val="000000"/>
                        </a:solidFill>
                        <a:effectLst/>
                        <a:latin typeface="Calibri"/>
                      </a:endParaRPr>
                    </a:p>
                  </a:txBody>
                  <a:tcPr marL="6655" marR="6655" marT="6655" marB="0" anchor="ctr"/>
                </a:tc>
                <a:tc>
                  <a:txBody>
                    <a:bodyPr/>
                    <a:lstStyle/>
                    <a:p>
                      <a:pPr algn="ctr" fontAlgn="ctr"/>
                      <a:r>
                        <a:rPr lang="en-GB" sz="1100" b="1" u="none" strike="noStrike" dirty="0">
                          <a:effectLst/>
                        </a:rPr>
                        <a:t>PROS</a:t>
                      </a:r>
                      <a:endParaRPr lang="en-GB" sz="1100" b="1" i="0" u="none" strike="noStrike" dirty="0">
                        <a:solidFill>
                          <a:srgbClr val="000000"/>
                        </a:solidFill>
                        <a:effectLst/>
                        <a:latin typeface="Calibri"/>
                      </a:endParaRPr>
                    </a:p>
                  </a:txBody>
                  <a:tcPr marL="6655" marR="6655" marT="6655" marB="0" anchor="ctr"/>
                </a:tc>
                <a:tc>
                  <a:txBody>
                    <a:bodyPr/>
                    <a:lstStyle/>
                    <a:p>
                      <a:pPr algn="ctr" fontAlgn="ctr"/>
                      <a:r>
                        <a:rPr lang="en-GB" sz="1100" b="1" u="none" strike="noStrike" dirty="0">
                          <a:effectLst/>
                        </a:rPr>
                        <a:t>CONS</a:t>
                      </a:r>
                      <a:endParaRPr lang="en-GB" sz="1100" b="1" i="0" u="none" strike="noStrike" dirty="0">
                        <a:solidFill>
                          <a:srgbClr val="000000"/>
                        </a:solidFill>
                        <a:effectLst/>
                        <a:latin typeface="Calibri"/>
                      </a:endParaRPr>
                    </a:p>
                  </a:txBody>
                  <a:tcPr marL="6655" marR="6655" marT="6655" marB="0" anchor="ctr"/>
                </a:tc>
                <a:extLst>
                  <a:ext uri="{0D108BD9-81ED-4DB2-BD59-A6C34878D82A}">
                    <a16:rowId xmlns:a16="http://schemas.microsoft.com/office/drawing/2014/main" val="10000"/>
                  </a:ext>
                </a:extLst>
              </a:tr>
              <a:tr h="144342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100" b="1" u="none" strike="noStrike" dirty="0">
                          <a:effectLst/>
                        </a:rPr>
                        <a:t>Option 1:</a:t>
                      </a:r>
                    </a:p>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baseline="0" dirty="0">
                          <a:effectLst/>
                        </a:rPr>
                        <a:t>Deploy as per agreed R2 date (Imp commences at the end of the business day on the 29</a:t>
                      </a:r>
                      <a:r>
                        <a:rPr lang="en-US" sz="1100" u="none" strike="noStrike" baseline="30000" dirty="0">
                          <a:effectLst/>
                        </a:rPr>
                        <a:t>th</a:t>
                      </a:r>
                      <a:r>
                        <a:rPr lang="en-US" sz="1100" u="none" strike="noStrike" baseline="0" dirty="0">
                          <a:effectLst/>
                        </a:rPr>
                        <a:t> June 2018 over the weekend of 30</a:t>
                      </a:r>
                      <a:r>
                        <a:rPr lang="en-US" sz="1100" u="none" strike="noStrike" baseline="30000" dirty="0">
                          <a:effectLst/>
                        </a:rPr>
                        <a:t>th</a:t>
                      </a:r>
                      <a:r>
                        <a:rPr lang="en-US" sz="1100" u="none" strike="noStrike" baseline="0" dirty="0">
                          <a:effectLst/>
                        </a:rPr>
                        <a:t> June &amp; 01</a:t>
                      </a:r>
                      <a:r>
                        <a:rPr lang="en-US" sz="1100" u="none" strike="noStrike" baseline="30000" dirty="0">
                          <a:effectLst/>
                        </a:rPr>
                        <a:t>st</a:t>
                      </a:r>
                      <a:r>
                        <a:rPr lang="en-US" sz="1100" u="none" strike="noStrike" baseline="0" dirty="0">
                          <a:effectLst/>
                        </a:rPr>
                        <a:t> July)</a:t>
                      </a:r>
                      <a:endParaRPr lang="en-US" sz="1100" b="0" i="0" u="none" strike="noStrike" dirty="0">
                        <a:solidFill>
                          <a:schemeClr val="tx1"/>
                        </a:solidFill>
                        <a:effectLst/>
                        <a:latin typeface="+mn-lt"/>
                      </a:endParaRPr>
                    </a:p>
                    <a:p>
                      <a:pPr algn="ctr" fontAlgn="ctr"/>
                      <a:endParaRPr lang="en-GB" sz="1100" b="0" i="0" u="none" strike="noStrike" dirty="0">
                        <a:solidFill>
                          <a:srgbClr val="000000"/>
                        </a:solidFill>
                        <a:effectLst/>
                        <a:latin typeface="Calibri"/>
                      </a:endParaRPr>
                    </a:p>
                  </a:txBody>
                  <a:tcPr marL="6655" marR="6655" marT="6655" marB="0" anchor="ctr"/>
                </a:tc>
                <a:tc>
                  <a:txBody>
                    <a:bodyPr/>
                    <a:lstStyle/>
                    <a:p>
                      <a:pPr marL="265113" indent="-179388" algn="l" fontAlgn="ctr">
                        <a:buAutoNum type="arabicPeriod"/>
                      </a:pPr>
                      <a:r>
                        <a:rPr lang="en-US" sz="1100" u="none" strike="noStrike" kern="1200" dirty="0">
                          <a:effectLst/>
                        </a:rPr>
                        <a:t>Aligned</a:t>
                      </a:r>
                      <a:r>
                        <a:rPr lang="en-US" sz="1100" u="none" strike="noStrike" kern="1200" baseline="0" dirty="0">
                          <a:effectLst/>
                        </a:rPr>
                        <a:t> to approved Imp dates for R2 CRs</a:t>
                      </a:r>
                      <a:endParaRPr lang="en-US" sz="1100" u="none" strike="noStrike" kern="1200" dirty="0">
                        <a:effectLst/>
                      </a:endParaRPr>
                    </a:p>
                    <a:p>
                      <a:pPr marL="265113" indent="-179388" algn="l" fontAlgn="ctr">
                        <a:buAutoNum type="arabicPeriod"/>
                      </a:pPr>
                      <a:r>
                        <a:rPr lang="en-US" sz="1100" u="none" strike="noStrike" kern="1200" dirty="0">
                          <a:effectLst/>
                        </a:rPr>
                        <a:t>Avoids operational impacts as the Release will be implemented during non-business hours (maintenance</a:t>
                      </a:r>
                      <a:r>
                        <a:rPr lang="en-US" sz="1100" u="none" strike="noStrike" kern="1200" baseline="0" dirty="0">
                          <a:effectLst/>
                        </a:rPr>
                        <a:t> windows)</a:t>
                      </a:r>
                      <a:endParaRPr lang="en-US" sz="1100" u="none" strike="noStrike" kern="1200" dirty="0">
                        <a:effectLst/>
                      </a:endParaRPr>
                    </a:p>
                    <a:p>
                      <a:pPr marL="265113" marR="0" indent="-179388" algn="l" defTabSz="914400" rtl="0" eaLnBrk="1" fontAlgn="ctr" latinLnBrk="0" hangingPunct="1">
                        <a:lnSpc>
                          <a:spcPct val="100000"/>
                        </a:lnSpc>
                        <a:spcBef>
                          <a:spcPts val="0"/>
                        </a:spcBef>
                        <a:spcAft>
                          <a:spcPts val="0"/>
                        </a:spcAft>
                        <a:buClrTx/>
                        <a:buSzTx/>
                        <a:buFontTx/>
                        <a:buAutoNum type="arabicPeriod"/>
                        <a:tabLst/>
                        <a:defRPr/>
                      </a:pPr>
                      <a:r>
                        <a:rPr lang="en-GB" sz="1100" u="none" strike="noStrike" kern="1200" dirty="0">
                          <a:solidFill>
                            <a:schemeClr val="dk1"/>
                          </a:solidFill>
                          <a:effectLst/>
                          <a:latin typeface="+mn-lt"/>
                          <a:ea typeface="+mn-ea"/>
                          <a:cs typeface="+mn-cs"/>
                        </a:rPr>
                        <a:t>Ensures</a:t>
                      </a:r>
                      <a:r>
                        <a:rPr lang="en-GB" sz="1100" u="none" strike="noStrike" kern="1200" baseline="0" dirty="0">
                          <a:solidFill>
                            <a:schemeClr val="dk1"/>
                          </a:solidFill>
                          <a:effectLst/>
                          <a:latin typeface="+mn-lt"/>
                          <a:ea typeface="+mn-ea"/>
                          <a:cs typeface="+mn-cs"/>
                        </a:rPr>
                        <a:t> that data cleansing/migration activities allow full GT Portfolio files to be created and submitted over the weekend</a:t>
                      </a:r>
                      <a:endParaRPr lang="en-US" sz="1100" u="none" strike="noStrike" kern="1200" dirty="0">
                        <a:solidFill>
                          <a:schemeClr val="dk1"/>
                        </a:solidFill>
                        <a:effectLst/>
                        <a:latin typeface="+mn-lt"/>
                        <a:ea typeface="+mn-ea"/>
                        <a:cs typeface="+mn-cs"/>
                      </a:endParaRPr>
                    </a:p>
                    <a:p>
                      <a:pPr marL="265113" marR="0" indent="-179388" algn="l" defTabSz="914400" rtl="0" eaLnBrk="1" fontAlgn="ctr" latinLnBrk="0" hangingPunct="1">
                        <a:lnSpc>
                          <a:spcPct val="100000"/>
                        </a:lnSpc>
                        <a:spcBef>
                          <a:spcPts val="0"/>
                        </a:spcBef>
                        <a:spcAft>
                          <a:spcPts val="0"/>
                        </a:spcAft>
                        <a:buClrTx/>
                        <a:buSzTx/>
                        <a:buFontTx/>
                        <a:buAutoNum type="arabicPeriod"/>
                        <a:tabLst/>
                        <a:defRPr/>
                      </a:pPr>
                      <a:r>
                        <a:rPr lang="en-GB" sz="1100" u="none" strike="noStrike" kern="1200" dirty="0">
                          <a:solidFill>
                            <a:schemeClr val="dk1"/>
                          </a:solidFill>
                          <a:effectLst/>
                          <a:latin typeface="+mn-lt"/>
                          <a:ea typeface="+mn-ea"/>
                          <a:cs typeface="+mn-cs"/>
                        </a:rPr>
                        <a:t>No CDSP outage required, file processing updates will </a:t>
                      </a:r>
                      <a:r>
                        <a:rPr lang="en-GB" sz="1100" u="none" strike="noStrike" kern="1200" baseline="0" dirty="0">
                          <a:solidFill>
                            <a:schemeClr val="dk1"/>
                          </a:solidFill>
                          <a:effectLst/>
                          <a:latin typeface="+mn-lt"/>
                          <a:ea typeface="+mn-ea"/>
                          <a:cs typeface="+mn-cs"/>
                        </a:rPr>
                        <a:t>follow </a:t>
                      </a:r>
                      <a:r>
                        <a:rPr lang="en-GB" sz="1100" u="none" strike="noStrike" kern="1200" dirty="0">
                          <a:solidFill>
                            <a:schemeClr val="dk1"/>
                          </a:solidFill>
                          <a:effectLst/>
                          <a:latin typeface="+mn-lt"/>
                          <a:ea typeface="+mn-ea"/>
                          <a:cs typeface="+mn-cs"/>
                        </a:rPr>
                        <a:t>BAU batch processes</a:t>
                      </a:r>
                    </a:p>
                  </a:txBody>
                  <a:tcPr marL="6655" marR="6655" marT="6655" marB="0" anchor="ctr"/>
                </a:tc>
                <a:tc>
                  <a:txBody>
                    <a:bodyPr/>
                    <a:lstStyle/>
                    <a:p>
                      <a:pPr marL="265113" indent="-179388" algn="l" fontAlgn="ctr">
                        <a:buAutoNum type="arabicPeriod"/>
                      </a:pPr>
                      <a:r>
                        <a:rPr lang="en-GB" sz="1100" u="none" strike="noStrike" baseline="0" dirty="0">
                          <a:effectLst/>
                        </a:rPr>
                        <a:t>Need to gain industry agreement since this is not aligned to the agreed R2 imp date of 29</a:t>
                      </a:r>
                      <a:r>
                        <a:rPr lang="en-GB" sz="1100" u="none" strike="noStrike" baseline="30000" dirty="0">
                          <a:effectLst/>
                        </a:rPr>
                        <a:t>th</a:t>
                      </a:r>
                      <a:r>
                        <a:rPr lang="en-GB" sz="1100" u="none" strike="noStrike" baseline="0" dirty="0">
                          <a:effectLst/>
                        </a:rPr>
                        <a:t> June 2018</a:t>
                      </a:r>
                    </a:p>
                    <a:p>
                      <a:pPr marL="265113" indent="-179388" algn="l" defTabSz="914400" rtl="0" eaLnBrk="1" fontAlgn="ctr" latinLnBrk="0" hangingPunct="1">
                        <a:buAutoNum type="arabicPeriod"/>
                      </a:pPr>
                      <a:r>
                        <a:rPr lang="en-GB" sz="1100" u="none" strike="noStrike" kern="1200" baseline="0" dirty="0">
                          <a:solidFill>
                            <a:schemeClr val="dk1"/>
                          </a:solidFill>
                          <a:effectLst/>
                          <a:latin typeface="+mn-lt"/>
                          <a:ea typeface="+mn-ea"/>
                          <a:cs typeface="+mn-cs"/>
                        </a:rPr>
                        <a:t>Possible challenges for Shippers to manage the deployments for Electricity and Gas June 18 changes during different implementation windows </a:t>
                      </a:r>
                    </a:p>
                  </a:txBody>
                  <a:tcPr marL="6655" marR="6655" marT="6655" marB="0" anchor="ctr"/>
                </a:tc>
                <a:extLst>
                  <a:ext uri="{0D108BD9-81ED-4DB2-BD59-A6C34878D82A}">
                    <a16:rowId xmlns:a16="http://schemas.microsoft.com/office/drawing/2014/main" val="10001"/>
                  </a:ext>
                </a:extLst>
              </a:tr>
              <a:tr h="86411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100" b="1" u="none" strike="noStrike" dirty="0">
                          <a:effectLst/>
                        </a:rPr>
                        <a:t>Option 2:</a:t>
                      </a:r>
                    </a:p>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baseline="0" dirty="0">
                          <a:effectLst/>
                        </a:rPr>
                        <a:t>Deploy  R2 on 29</a:t>
                      </a:r>
                      <a:r>
                        <a:rPr lang="en-US" sz="1100" u="none" strike="noStrike" baseline="30000" dirty="0">
                          <a:effectLst/>
                        </a:rPr>
                        <a:t>th</a:t>
                      </a:r>
                      <a:r>
                        <a:rPr lang="en-US" sz="1100" u="none" strike="noStrike" baseline="0" dirty="0">
                          <a:effectLst/>
                        </a:rPr>
                        <a:t> June 2018 within the scheduled maintenance window</a:t>
                      </a:r>
                      <a:endParaRPr lang="en-US" sz="1100" b="0" i="0" u="none" strike="noStrike" dirty="0">
                        <a:solidFill>
                          <a:schemeClr val="tx1"/>
                        </a:solidFill>
                        <a:effectLst/>
                        <a:latin typeface="+mn-lt"/>
                      </a:endParaRPr>
                    </a:p>
                  </a:txBody>
                  <a:tcPr marL="6655" marR="6655" marT="6655" marB="0" anchor="ctr"/>
                </a:tc>
                <a:tc>
                  <a:txBody>
                    <a:bodyPr/>
                    <a:lstStyle/>
                    <a:p>
                      <a:pPr marL="265113" indent="-179388" algn="l" fontAlgn="ctr">
                        <a:buAutoNum type="arabicPeriod"/>
                      </a:pPr>
                      <a:r>
                        <a:rPr lang="en-US" sz="1100" u="none" strike="noStrike" baseline="0" dirty="0">
                          <a:solidFill>
                            <a:schemeClr val="tx1"/>
                          </a:solidFill>
                          <a:effectLst/>
                          <a:latin typeface="+mn-lt"/>
                        </a:rPr>
                        <a:t>Aligns to agreed R2 implementation date</a:t>
                      </a:r>
                    </a:p>
                  </a:txBody>
                  <a:tcPr marL="6655" marR="6655" marT="6655" marB="0" anchor="ctr"/>
                </a:tc>
                <a:tc>
                  <a:txBody>
                    <a:bodyPr/>
                    <a:lstStyle/>
                    <a:p>
                      <a:pPr marL="265113" marR="0" indent="-179388" algn="l" defTabSz="914400" rtl="0" eaLnBrk="1" fontAlgn="ctr" latinLnBrk="0" hangingPunct="1">
                        <a:lnSpc>
                          <a:spcPct val="100000"/>
                        </a:lnSpc>
                        <a:spcBef>
                          <a:spcPts val="0"/>
                        </a:spcBef>
                        <a:spcAft>
                          <a:spcPts val="0"/>
                        </a:spcAft>
                        <a:buClrTx/>
                        <a:buSzTx/>
                        <a:buFontTx/>
                        <a:buAutoNum type="arabicPeriod"/>
                        <a:tabLst>
                          <a:tab pos="265113" algn="l"/>
                        </a:tabLst>
                        <a:defRPr/>
                      </a:pPr>
                      <a:r>
                        <a:rPr lang="en-US" sz="1100" u="none" strike="noStrike" baseline="0" dirty="0">
                          <a:effectLst/>
                        </a:rPr>
                        <a:t>Imp activities would continue during business hours and may cause operational impacts (e.g. performance) </a:t>
                      </a:r>
                    </a:p>
                    <a:p>
                      <a:pPr marL="265113" marR="0" indent="-179388" algn="l" defTabSz="914400" rtl="0" eaLnBrk="1" fontAlgn="ctr" latinLnBrk="0" hangingPunct="1">
                        <a:lnSpc>
                          <a:spcPct val="100000"/>
                        </a:lnSpc>
                        <a:spcBef>
                          <a:spcPts val="0"/>
                        </a:spcBef>
                        <a:spcAft>
                          <a:spcPts val="0"/>
                        </a:spcAft>
                        <a:buClrTx/>
                        <a:buSzTx/>
                        <a:buFontTx/>
                        <a:buAutoNum type="arabicPeriod"/>
                        <a:tabLst>
                          <a:tab pos="265113" algn="l"/>
                        </a:tabLst>
                        <a:defRPr/>
                      </a:pPr>
                      <a:r>
                        <a:rPr lang="en-GB" sz="1100" u="none" strike="noStrike" kern="1200" baseline="0" dirty="0">
                          <a:solidFill>
                            <a:schemeClr val="tx1"/>
                          </a:solidFill>
                          <a:effectLst/>
                          <a:latin typeface="+mn-lt"/>
                          <a:ea typeface="+mn-ea"/>
                          <a:cs typeface="+mn-cs"/>
                        </a:rPr>
                        <a:t>Data migration will extend beyond the maintenance window and may impact on BAU processes</a:t>
                      </a:r>
                    </a:p>
                  </a:txBody>
                  <a:tcPr marL="6655" marR="6655" marT="6655" marB="0" anchor="ctr"/>
                </a:tc>
                <a:extLst>
                  <a:ext uri="{0D108BD9-81ED-4DB2-BD59-A6C34878D82A}">
                    <a16:rowId xmlns:a16="http://schemas.microsoft.com/office/drawing/2014/main" val="10002"/>
                  </a:ext>
                </a:extLst>
              </a:tr>
              <a:tr h="93610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100" b="1" u="none" strike="noStrike" dirty="0">
                          <a:effectLst/>
                        </a:rPr>
                        <a:t>Option</a:t>
                      </a:r>
                      <a:r>
                        <a:rPr lang="en-GB" sz="1100" b="1" u="none" strike="noStrike" baseline="0" dirty="0">
                          <a:effectLst/>
                        </a:rPr>
                        <a:t> 3: </a:t>
                      </a:r>
                    </a:p>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rPr>
                        <a:t>Deploy on 28</a:t>
                      </a:r>
                      <a:r>
                        <a:rPr lang="en-US" sz="1100" u="none" strike="noStrike" baseline="30000" dirty="0">
                          <a:effectLst/>
                        </a:rPr>
                        <a:t>th</a:t>
                      </a:r>
                      <a:r>
                        <a:rPr lang="en-US" sz="1100" u="none" strike="noStrike" dirty="0">
                          <a:effectLst/>
                        </a:rPr>
                        <a:t> June 2018 to align to Electricity release</a:t>
                      </a:r>
                      <a:endParaRPr lang="en-US" sz="1100" b="0" i="0" u="none" strike="noStrike" dirty="0">
                        <a:solidFill>
                          <a:schemeClr val="tx1"/>
                        </a:solidFill>
                        <a:effectLst/>
                        <a:latin typeface="+mn-lt"/>
                      </a:endParaRPr>
                    </a:p>
                  </a:txBody>
                  <a:tcPr marL="6655" marR="6655" marT="6655" marB="0" anchor="ctr"/>
                </a:tc>
                <a:tc>
                  <a:txBody>
                    <a:bodyPr/>
                    <a:lstStyle/>
                    <a:p>
                      <a:pPr marL="269875" indent="-184150" algn="l" fontAlgn="ctr">
                        <a:buAutoNum type="arabicPeriod"/>
                      </a:pPr>
                      <a:r>
                        <a:rPr lang="en-US" sz="1100" u="none" strike="noStrike" baseline="0" dirty="0">
                          <a:solidFill>
                            <a:schemeClr val="tx1"/>
                          </a:solidFill>
                          <a:effectLst/>
                          <a:latin typeface="+mn-lt"/>
                        </a:rPr>
                        <a:t>Aligns to a June 18 implementation for Electricity and Gas changes for Shippers</a:t>
                      </a:r>
                    </a:p>
                  </a:txBody>
                  <a:tcPr marL="6655" marR="6655" marT="6655" marB="0" anchor="ctr"/>
                </a:tc>
                <a:tc>
                  <a:txBody>
                    <a:bodyPr/>
                    <a:lstStyle/>
                    <a:p>
                      <a:pPr marL="265113" marR="0" indent="-179388" algn="l" defTabSz="914400" rtl="0" eaLnBrk="1" fontAlgn="ctr" latinLnBrk="0" hangingPunct="1">
                        <a:lnSpc>
                          <a:spcPct val="100000"/>
                        </a:lnSpc>
                        <a:spcBef>
                          <a:spcPts val="0"/>
                        </a:spcBef>
                        <a:spcAft>
                          <a:spcPts val="0"/>
                        </a:spcAft>
                        <a:buClrTx/>
                        <a:buSzTx/>
                        <a:buFontTx/>
                        <a:buAutoNum type="arabicPeriod"/>
                        <a:tabLst/>
                        <a:defRPr/>
                      </a:pPr>
                      <a:r>
                        <a:rPr lang="en-GB" sz="1100" u="none" strike="noStrike" baseline="0" dirty="0">
                          <a:effectLst/>
                        </a:rPr>
                        <a:t>Does not align to the agreed ChMC R2 date of 29</a:t>
                      </a:r>
                      <a:r>
                        <a:rPr lang="en-GB" sz="1100" u="none" strike="noStrike" baseline="30000" dirty="0">
                          <a:effectLst/>
                        </a:rPr>
                        <a:t>th</a:t>
                      </a:r>
                      <a:r>
                        <a:rPr lang="en-GB" sz="1100" u="none" strike="noStrike" baseline="0" dirty="0">
                          <a:effectLst/>
                        </a:rPr>
                        <a:t> June 2018 </a:t>
                      </a:r>
                    </a:p>
                    <a:p>
                      <a:pPr marL="265113" marR="0" indent="-179388" algn="l" defTabSz="914400" rtl="0" eaLnBrk="1" fontAlgn="ctr" latinLnBrk="0" hangingPunct="1">
                        <a:lnSpc>
                          <a:spcPct val="100000"/>
                        </a:lnSpc>
                        <a:spcBef>
                          <a:spcPts val="0"/>
                        </a:spcBef>
                        <a:spcAft>
                          <a:spcPts val="0"/>
                        </a:spcAft>
                        <a:buClrTx/>
                        <a:buSzTx/>
                        <a:buFontTx/>
                        <a:buAutoNum type="arabicPeriod"/>
                        <a:tabLst/>
                        <a:defRPr/>
                      </a:pPr>
                      <a:r>
                        <a:rPr lang="en-US" sz="1100" u="none" strike="noStrike" baseline="0" dirty="0">
                          <a:effectLst/>
                        </a:rPr>
                        <a:t>Implementation activities would continue during business hours and may cause operational impacts to BAU processes (e.g. performance) </a:t>
                      </a:r>
                    </a:p>
                  </a:txBody>
                  <a:tcPr marL="6655" marR="6655" marT="665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629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597886"/>
          </a:xfrm>
        </p:spPr>
        <p:txBody>
          <a:bodyPr/>
          <a:lstStyle/>
          <a:p>
            <a:r>
              <a:rPr lang="en-GB" sz="2400" dirty="0"/>
              <a:t>Option 1 - Xoserve Proposed High Level Cutover/Imp Plan</a:t>
            </a: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 y="627534"/>
            <a:ext cx="8811071"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90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p>
            <a:r>
              <a:rPr lang="en-GB" sz="2400" dirty="0"/>
              <a:t>Option 1 File Formats – Input Files Transition Plan</a:t>
            </a:r>
          </a:p>
        </p:txBody>
      </p:sp>
      <p:graphicFrame>
        <p:nvGraphicFramePr>
          <p:cNvPr id="5" name="Table 4"/>
          <p:cNvGraphicFramePr>
            <a:graphicFrameLocks noGrp="1"/>
          </p:cNvGraphicFramePr>
          <p:nvPr>
            <p:extLst>
              <p:ext uri="{D42A27DB-BD31-4B8C-83A1-F6EECF244321}">
                <p14:modId xmlns:p14="http://schemas.microsoft.com/office/powerpoint/2010/main" val="2638706516"/>
              </p:ext>
            </p:extLst>
          </p:nvPr>
        </p:nvGraphicFramePr>
        <p:xfrm>
          <a:off x="1835696" y="3003798"/>
          <a:ext cx="5112568" cy="1282302"/>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tblGrid>
              <a:tr h="222794">
                <a:tc>
                  <a:txBody>
                    <a:bodyPr/>
                    <a:lstStyle/>
                    <a:p>
                      <a:pPr algn="ctr"/>
                      <a:r>
                        <a:rPr lang="en-GB" sz="1200" dirty="0"/>
                        <a:t>Change</a:t>
                      </a:r>
                      <a:r>
                        <a:rPr lang="en-GB" sz="1200" baseline="0" dirty="0"/>
                        <a:t> ID </a:t>
                      </a:r>
                      <a:endParaRPr lang="en-GB" sz="1200" dirty="0"/>
                    </a:p>
                  </a:txBody>
                  <a:tcPr/>
                </a:tc>
                <a:tc>
                  <a:txBody>
                    <a:bodyPr/>
                    <a:lstStyle/>
                    <a:p>
                      <a:pPr algn="ctr"/>
                      <a:r>
                        <a:rPr lang="en-GB" sz="1200" dirty="0"/>
                        <a:t>Last</a:t>
                      </a:r>
                      <a:r>
                        <a:rPr lang="en-GB" sz="1200" baseline="0" dirty="0"/>
                        <a:t> inbound  in Old File Format</a:t>
                      </a:r>
                      <a:endParaRPr lang="en-GB" sz="1200" dirty="0"/>
                    </a:p>
                  </a:txBody>
                  <a:tcPr/>
                </a:tc>
                <a:extLst>
                  <a:ext uri="{0D108BD9-81ED-4DB2-BD59-A6C34878D82A}">
                    <a16:rowId xmlns:a16="http://schemas.microsoft.com/office/drawing/2014/main" val="10000"/>
                  </a:ext>
                </a:extLst>
              </a:tr>
              <a:tr h="276462">
                <a:tc>
                  <a:txBody>
                    <a:bodyPr/>
                    <a:lstStyle/>
                    <a:p>
                      <a:pPr marL="0" algn="ctr" defTabSz="914400" rtl="0" eaLnBrk="1" latinLnBrk="0" hangingPunct="1"/>
                      <a:r>
                        <a:rPr lang="en-GB" sz="1200" kern="1200" dirty="0">
                          <a:solidFill>
                            <a:schemeClr val="dk1"/>
                          </a:solidFill>
                          <a:latin typeface="+mn-lt"/>
                          <a:ea typeface="+mn-ea"/>
                          <a:cs typeface="+mn-cs"/>
                        </a:rPr>
                        <a:t>XRN4303 (UKLP267)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29/06/2018 - SFN –</a:t>
                      </a:r>
                      <a:r>
                        <a:rPr lang="en-GB" sz="1200" kern="1200" baseline="0" dirty="0">
                          <a:solidFill>
                            <a:schemeClr val="dk1"/>
                          </a:solidFill>
                          <a:latin typeface="+mn-lt"/>
                          <a:ea typeface="+mn-ea"/>
                          <a:cs typeface="+mn-cs"/>
                        </a:rPr>
                        <a:t> </a:t>
                      </a:r>
                      <a:r>
                        <a:rPr lang="en-GB" sz="1200" kern="1200" dirty="0">
                          <a:solidFill>
                            <a:schemeClr val="dk1"/>
                          </a:solidFill>
                          <a:latin typeface="+mn-lt"/>
                          <a:ea typeface="+mn-ea"/>
                          <a:cs typeface="+mn-cs"/>
                        </a:rPr>
                        <a:t>20:00PM</a:t>
                      </a:r>
                    </a:p>
                  </a:txBody>
                  <a:tcPr/>
                </a:tc>
                <a:extLst>
                  <a:ext uri="{0D108BD9-81ED-4DB2-BD59-A6C34878D82A}">
                    <a16:rowId xmlns:a16="http://schemas.microsoft.com/office/drawing/2014/main" val="10001"/>
                  </a:ext>
                </a:extLst>
              </a:tr>
              <a:tr h="216024">
                <a:tc>
                  <a:txBody>
                    <a:bodyPr/>
                    <a:lstStyle/>
                    <a:p>
                      <a:pPr marL="0" algn="ctr" defTabSz="914400" rtl="0" eaLnBrk="1" latinLnBrk="0" hangingPunct="1"/>
                      <a:r>
                        <a:rPr lang="en-GB" sz="1200" kern="1200" dirty="0">
                          <a:solidFill>
                            <a:schemeClr val="dk1"/>
                          </a:solidFill>
                          <a:latin typeface="+mn-lt"/>
                          <a:ea typeface="+mn-ea"/>
                          <a:cs typeface="+mn-cs"/>
                        </a:rPr>
                        <a:t>XRN3283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29/06/2018 - ACR</a:t>
                      </a:r>
                      <a:r>
                        <a:rPr lang="en-GB" sz="1200" kern="1200" baseline="0" dirty="0">
                          <a:solidFill>
                            <a:schemeClr val="dk1"/>
                          </a:solidFill>
                          <a:latin typeface="+mn-lt"/>
                          <a:ea typeface="+mn-ea"/>
                          <a:cs typeface="+mn-cs"/>
                        </a:rPr>
                        <a:t> – </a:t>
                      </a:r>
                      <a:r>
                        <a:rPr lang="en-GB" sz="1200" kern="1200" dirty="0">
                          <a:solidFill>
                            <a:schemeClr val="dk1"/>
                          </a:solidFill>
                          <a:latin typeface="+mn-lt"/>
                          <a:ea typeface="+mn-ea"/>
                          <a:cs typeface="+mn-cs"/>
                        </a:rPr>
                        <a:t>17:00PM</a:t>
                      </a:r>
                    </a:p>
                  </a:txBody>
                  <a:tcPr/>
                </a:tc>
                <a:extLst>
                  <a:ext uri="{0D108BD9-81ED-4DB2-BD59-A6C34878D82A}">
                    <a16:rowId xmlns:a16="http://schemas.microsoft.com/office/drawing/2014/main" val="10002"/>
                  </a:ext>
                </a:extLst>
              </a:tr>
              <a:tr h="445760">
                <a:tc>
                  <a:txBody>
                    <a:bodyPr/>
                    <a:lstStyle/>
                    <a:p>
                      <a:pPr marL="0" algn="ctr" defTabSz="914400" rtl="0" eaLnBrk="1" latinLnBrk="0" hangingPunct="1"/>
                      <a:r>
                        <a:rPr lang="en-GB" sz="1200" kern="1200" dirty="0">
                          <a:solidFill>
                            <a:schemeClr val="dk1"/>
                          </a:solidFill>
                          <a:latin typeface="+mn-lt"/>
                          <a:ea typeface="+mn-ea"/>
                          <a:cs typeface="+mn-cs"/>
                        </a:rPr>
                        <a:t>XRN4449 (UKLP273)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dk1"/>
                          </a:solidFill>
                          <a:latin typeface="+mn-lt"/>
                          <a:ea typeface="+mn-ea"/>
                          <a:cs typeface="+mn-cs"/>
                        </a:rPr>
                        <a:t>29/06/2018 - </a:t>
                      </a:r>
                      <a:r>
                        <a:rPr lang="en-GB" sz="1200" kern="1200" dirty="0">
                          <a:solidFill>
                            <a:schemeClr val="dk1"/>
                          </a:solidFill>
                          <a:latin typeface="+mn-lt"/>
                          <a:ea typeface="+mn-ea"/>
                          <a:cs typeface="+mn-cs"/>
                        </a:rPr>
                        <a:t>CNC –</a:t>
                      </a:r>
                      <a:r>
                        <a:rPr lang="en-GB" sz="1200" kern="1200" baseline="0" dirty="0">
                          <a:solidFill>
                            <a:schemeClr val="dk1"/>
                          </a:solidFill>
                          <a:latin typeface="+mn-lt"/>
                          <a:ea typeface="+mn-ea"/>
                          <a:cs typeface="+mn-cs"/>
                        </a:rPr>
                        <a:t> </a:t>
                      </a:r>
                      <a:r>
                        <a:rPr lang="en-GB" sz="1200" kern="1200" dirty="0">
                          <a:solidFill>
                            <a:schemeClr val="dk1"/>
                          </a:solidFill>
                          <a:latin typeface="+mn-lt"/>
                          <a:ea typeface="+mn-ea"/>
                          <a:cs typeface="+mn-cs"/>
                        </a:rPr>
                        <a:t>18:00PM</a:t>
                      </a:r>
                      <a:endParaRPr lang="en-GB" sz="1200" kern="1200" baseline="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dk1"/>
                          </a:solidFill>
                          <a:latin typeface="+mn-lt"/>
                          <a:ea typeface="+mn-ea"/>
                          <a:cs typeface="+mn-cs"/>
                        </a:rPr>
                        <a:t>29/06/2018 - </a:t>
                      </a:r>
                      <a:r>
                        <a:rPr lang="en-GB" sz="1200" kern="1200" dirty="0">
                          <a:solidFill>
                            <a:schemeClr val="dk1"/>
                          </a:solidFill>
                          <a:latin typeface="+mn-lt"/>
                          <a:ea typeface="+mn-ea"/>
                          <a:cs typeface="+mn-cs"/>
                        </a:rPr>
                        <a:t>CNF –</a:t>
                      </a:r>
                      <a:r>
                        <a:rPr lang="en-GB" sz="1200" kern="1200" baseline="0" dirty="0">
                          <a:solidFill>
                            <a:schemeClr val="dk1"/>
                          </a:solidFill>
                          <a:latin typeface="+mn-lt"/>
                          <a:ea typeface="+mn-ea"/>
                          <a:cs typeface="+mn-cs"/>
                        </a:rPr>
                        <a:t> </a:t>
                      </a:r>
                      <a:r>
                        <a:rPr lang="en-GB" sz="1200" kern="1200" dirty="0">
                          <a:solidFill>
                            <a:schemeClr val="dk1"/>
                          </a:solidFill>
                          <a:latin typeface="+mn-lt"/>
                          <a:ea typeface="+mn-ea"/>
                          <a:cs typeface="+mn-cs"/>
                        </a:rPr>
                        <a:t>23:45PM</a:t>
                      </a:r>
                      <a:endParaRPr lang="en-GB" sz="1200" kern="1200" baseline="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
        <p:nvSpPr>
          <p:cNvPr id="6" name="Content Placeholder 2"/>
          <p:cNvSpPr>
            <a:spLocks noGrp="1"/>
          </p:cNvSpPr>
          <p:nvPr>
            <p:ph idx="1"/>
          </p:nvPr>
        </p:nvSpPr>
        <p:spPr>
          <a:xfrm>
            <a:off x="107504" y="571524"/>
            <a:ext cx="8928992" cy="2288258"/>
          </a:xfrm>
        </p:spPr>
        <p:txBody>
          <a:bodyPr/>
          <a:lstStyle/>
          <a:p>
            <a:r>
              <a:rPr lang="en-GB" sz="1600" dirty="0"/>
              <a:t>As the implementation is on 30</a:t>
            </a:r>
            <a:r>
              <a:rPr lang="en-GB" sz="1600" baseline="30000" dirty="0"/>
              <a:t>th</a:t>
            </a:r>
            <a:r>
              <a:rPr lang="en-GB" sz="1600" dirty="0"/>
              <a:t> June all files in the old file format will be processed by 11:59PM on 29</a:t>
            </a:r>
            <a:r>
              <a:rPr lang="en-GB" sz="1600" baseline="30000" dirty="0"/>
              <a:t>th</a:t>
            </a:r>
            <a:r>
              <a:rPr lang="en-GB" sz="1600" dirty="0"/>
              <a:t> June 2018</a:t>
            </a:r>
          </a:p>
          <a:p>
            <a:r>
              <a:rPr lang="en-GB" sz="1600" dirty="0"/>
              <a:t>Any files submitted from 30</a:t>
            </a:r>
            <a:r>
              <a:rPr lang="en-GB" sz="1600" baseline="30000" dirty="0"/>
              <a:t>th</a:t>
            </a:r>
            <a:r>
              <a:rPr lang="en-GB" sz="1600" dirty="0"/>
              <a:t> June 00:00AM should be submitted in the new file format. These files will be held in AMT and processed only after the after implementation is completed on 01</a:t>
            </a:r>
            <a:r>
              <a:rPr lang="en-GB" sz="1600" baseline="30000" dirty="0"/>
              <a:t>st</a:t>
            </a:r>
            <a:r>
              <a:rPr lang="en-GB" sz="1600" dirty="0"/>
              <a:t> July 2018</a:t>
            </a:r>
          </a:p>
          <a:p>
            <a:r>
              <a:rPr lang="en-GB" sz="1600" dirty="0"/>
              <a:t>Any files received in the old file format (eg post the below date/times) after R2 implementation is complete on 01</a:t>
            </a:r>
            <a:r>
              <a:rPr lang="en-GB" sz="1600" baseline="30000" dirty="0"/>
              <a:t>st</a:t>
            </a:r>
            <a:r>
              <a:rPr lang="en-GB" sz="1600" dirty="0"/>
              <a:t> July will be rejected</a:t>
            </a:r>
          </a:p>
          <a:p>
            <a:r>
              <a:rPr lang="en-GB" sz="1600" dirty="0"/>
              <a:t>The detail of the file processing times will shared in the lower level cutover/implementation plan </a:t>
            </a:r>
          </a:p>
        </p:txBody>
      </p:sp>
    </p:spTree>
    <p:extLst>
      <p:ext uri="{BB962C8B-B14F-4D97-AF65-F5344CB8AC3E}">
        <p14:creationId xmlns:p14="http://schemas.microsoft.com/office/powerpoint/2010/main" val="270090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p>
            <a:r>
              <a:rPr lang="en-GB" sz="2100" dirty="0"/>
              <a:t>Option 1 File Formats – All impacted File Formats Transition Plan</a:t>
            </a:r>
          </a:p>
        </p:txBody>
      </p:sp>
      <p:graphicFrame>
        <p:nvGraphicFramePr>
          <p:cNvPr id="5" name="Table 4"/>
          <p:cNvGraphicFramePr>
            <a:graphicFrameLocks noGrp="1"/>
          </p:cNvGraphicFramePr>
          <p:nvPr>
            <p:extLst>
              <p:ext uri="{D42A27DB-BD31-4B8C-83A1-F6EECF244321}">
                <p14:modId xmlns:p14="http://schemas.microsoft.com/office/powerpoint/2010/main" val="2090152820"/>
              </p:ext>
            </p:extLst>
          </p:nvPr>
        </p:nvGraphicFramePr>
        <p:xfrm>
          <a:off x="185632" y="623307"/>
          <a:ext cx="8778856" cy="3892659"/>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12900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2952328">
                  <a:extLst>
                    <a:ext uri="{9D8B030D-6E8A-4147-A177-3AD203B41FA5}">
                      <a16:colId xmlns:a16="http://schemas.microsoft.com/office/drawing/2014/main" val="20004"/>
                    </a:ext>
                  </a:extLst>
                </a:gridCol>
              </a:tblGrid>
              <a:tr h="411365">
                <a:tc>
                  <a:txBody>
                    <a:bodyPr/>
                    <a:lstStyle/>
                    <a:p>
                      <a:pPr algn="ctr"/>
                      <a:r>
                        <a:rPr lang="en-GB" sz="1000" dirty="0"/>
                        <a:t>Change</a:t>
                      </a:r>
                      <a:r>
                        <a:rPr lang="en-GB" sz="1000" baseline="0" dirty="0"/>
                        <a:t> ID </a:t>
                      </a:r>
                      <a:endParaRPr lang="en-GB" sz="1000" dirty="0"/>
                    </a:p>
                  </a:txBody>
                  <a:tcPr/>
                </a:tc>
                <a:tc>
                  <a:txBody>
                    <a:bodyPr/>
                    <a:lstStyle/>
                    <a:p>
                      <a:pPr algn="ctr"/>
                      <a:r>
                        <a:rPr lang="en-GB" sz="1000" dirty="0"/>
                        <a:t>Last</a:t>
                      </a:r>
                      <a:r>
                        <a:rPr lang="en-GB" sz="1000" baseline="0" dirty="0"/>
                        <a:t> inbound  in Old File Format</a:t>
                      </a:r>
                      <a:endParaRPr lang="en-GB" sz="1000" dirty="0"/>
                    </a:p>
                  </a:txBody>
                  <a:tcPr/>
                </a:tc>
                <a:tc>
                  <a:txBody>
                    <a:bodyPr/>
                    <a:lstStyle/>
                    <a:p>
                      <a:pPr algn="ctr"/>
                      <a:r>
                        <a:rPr lang="en-GB" sz="1000" dirty="0"/>
                        <a:t>Last Outbound in Old File Format</a:t>
                      </a:r>
                      <a:r>
                        <a:rPr lang="en-GB" sz="1000" baseline="0" dirty="0"/>
                        <a:t> </a:t>
                      </a:r>
                      <a:endParaRPr lang="en-GB"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t>First</a:t>
                      </a:r>
                      <a:r>
                        <a:rPr lang="en-GB" sz="1000" baseline="0" dirty="0"/>
                        <a:t> </a:t>
                      </a:r>
                      <a:r>
                        <a:rPr lang="en-GB" sz="1000" dirty="0"/>
                        <a:t>Inbound in </a:t>
                      </a:r>
                      <a:r>
                        <a:rPr lang="en-GB" sz="1000" b="1" kern="1200" dirty="0">
                          <a:solidFill>
                            <a:schemeClr val="lt1"/>
                          </a:solidFill>
                          <a:latin typeface="+mn-lt"/>
                          <a:ea typeface="+mn-ea"/>
                          <a:cs typeface="+mn-cs"/>
                        </a:rPr>
                        <a:t>New</a:t>
                      </a:r>
                      <a:r>
                        <a:rPr lang="en-GB" sz="1000" baseline="0" dirty="0"/>
                        <a:t> File</a:t>
                      </a:r>
                      <a:r>
                        <a:rPr lang="en-GB" sz="1000" dirty="0"/>
                        <a:t> Format</a:t>
                      </a:r>
                      <a:r>
                        <a:rPr lang="en-GB" sz="1000" baseline="0" dirty="0"/>
                        <a:t> </a:t>
                      </a:r>
                      <a:endParaRPr lang="en-GB" sz="1000" dirty="0"/>
                    </a:p>
                  </a:txBody>
                  <a:tcPr/>
                </a:tc>
                <a:tc>
                  <a:txBody>
                    <a:bodyPr/>
                    <a:lstStyle/>
                    <a:p>
                      <a:pPr algn="ctr"/>
                      <a:r>
                        <a:rPr lang="en-GB" sz="1000" b="1" kern="1200" dirty="0">
                          <a:solidFill>
                            <a:schemeClr val="lt1"/>
                          </a:solidFill>
                          <a:latin typeface="+mn-lt"/>
                          <a:ea typeface="+mn-ea"/>
                          <a:cs typeface="+mn-cs"/>
                        </a:rPr>
                        <a:t>First outbound processed in New File format</a:t>
                      </a:r>
                    </a:p>
                  </a:txBody>
                  <a:tcPr/>
                </a:tc>
                <a:extLst>
                  <a:ext uri="{0D108BD9-81ED-4DB2-BD59-A6C34878D82A}">
                    <a16:rowId xmlns:a16="http://schemas.microsoft.com/office/drawing/2014/main" val="10000"/>
                  </a:ext>
                </a:extLst>
              </a:tr>
              <a:tr h="453524">
                <a:tc>
                  <a:txBody>
                    <a:bodyPr/>
                    <a:lstStyle/>
                    <a:p>
                      <a:pPr marL="0" algn="ctr" defTabSz="914400" rtl="0" eaLnBrk="1" latinLnBrk="0" hangingPunct="1"/>
                      <a:r>
                        <a:rPr lang="en-GB" sz="1000" kern="1200" dirty="0">
                          <a:solidFill>
                            <a:schemeClr val="dk1"/>
                          </a:solidFill>
                          <a:latin typeface="+mn-lt"/>
                          <a:ea typeface="+mn-ea"/>
                          <a:cs typeface="+mn-cs"/>
                        </a:rPr>
                        <a:t>XRN3477 (UKLP112)</a:t>
                      </a:r>
                    </a:p>
                  </a:txBody>
                  <a:tcPr/>
                </a:tc>
                <a:tc>
                  <a:txBody>
                    <a:bodyPr/>
                    <a:lstStyle/>
                    <a:p>
                      <a:pPr marL="0" algn="ctr" defTabSz="914400" rtl="0" eaLnBrk="1" latinLnBrk="0" hangingPunct="1"/>
                      <a:r>
                        <a:rPr lang="en-GB" sz="1000" kern="1200" dirty="0">
                          <a:solidFill>
                            <a:schemeClr val="dk1"/>
                          </a:solidFill>
                          <a:latin typeface="+mn-lt"/>
                          <a:ea typeface="+mn-ea"/>
                          <a:cs typeface="+mn-cs"/>
                        </a:rPr>
                        <a:t>NA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29/06/2018</a:t>
                      </a:r>
                    </a:p>
                    <a:p>
                      <a:pPr marL="0" algn="ctr" defTabSz="914400" rtl="0" eaLnBrk="1" latinLnBrk="0" hangingPunct="1"/>
                      <a:r>
                        <a:rPr lang="en-GB" sz="1000" kern="1200" dirty="0">
                          <a:solidFill>
                            <a:schemeClr val="dk1"/>
                          </a:solidFill>
                          <a:latin typeface="+mn-lt"/>
                          <a:ea typeface="+mn-ea"/>
                          <a:cs typeface="+mn-cs"/>
                        </a:rPr>
                        <a:t>AES</a:t>
                      </a:r>
                      <a:r>
                        <a:rPr lang="en-GB" sz="1000" kern="1200" baseline="0" dirty="0">
                          <a:solidFill>
                            <a:schemeClr val="dk1"/>
                          </a:solidFill>
                          <a:latin typeface="+mn-lt"/>
                          <a:ea typeface="+mn-ea"/>
                          <a:cs typeface="+mn-cs"/>
                        </a:rPr>
                        <a:t> – </a:t>
                      </a:r>
                      <a:r>
                        <a:rPr lang="en-GB" sz="1000" kern="1200" dirty="0">
                          <a:solidFill>
                            <a:schemeClr val="dk1"/>
                          </a:solidFill>
                          <a:latin typeface="+mn-lt"/>
                          <a:ea typeface="+mn-ea"/>
                          <a:cs typeface="+mn-cs"/>
                        </a:rPr>
                        <a:t>23:30PM</a:t>
                      </a:r>
                    </a:p>
                  </a:txBody>
                  <a:tcPr/>
                </a:tc>
                <a:tc>
                  <a:txBody>
                    <a:bodyPr/>
                    <a:lstStyle/>
                    <a:p>
                      <a:pPr marL="0" algn="ctr" defTabSz="914400" rtl="0" eaLnBrk="1" latinLnBrk="0" hangingPunct="1"/>
                      <a:r>
                        <a:rPr lang="en-GB" sz="1000" kern="1200" dirty="0">
                          <a:solidFill>
                            <a:schemeClr val="dk1"/>
                          </a:solidFill>
                          <a:latin typeface="+mn-lt"/>
                          <a:ea typeface="+mn-ea"/>
                          <a:cs typeface="+mn-cs"/>
                        </a:rPr>
                        <a:t>NA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02/07/2018</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AES</a:t>
                      </a:r>
                      <a:r>
                        <a:rPr lang="en-GB" sz="1000" kern="1200" baseline="0" dirty="0">
                          <a:solidFill>
                            <a:schemeClr val="dk1"/>
                          </a:solidFill>
                          <a:latin typeface="+mn-lt"/>
                          <a:ea typeface="+mn-ea"/>
                          <a:cs typeface="+mn-cs"/>
                        </a:rPr>
                        <a:t> – </a:t>
                      </a:r>
                      <a:r>
                        <a:rPr lang="en-GB" sz="1000" kern="1200" dirty="0">
                          <a:solidFill>
                            <a:schemeClr val="dk1"/>
                          </a:solidFill>
                          <a:latin typeface="+mn-lt"/>
                          <a:ea typeface="+mn-ea"/>
                          <a:cs typeface="+mn-cs"/>
                        </a:rPr>
                        <a:t>23:30PM</a:t>
                      </a:r>
                    </a:p>
                  </a:txBody>
                  <a:tcPr/>
                </a:tc>
                <a:extLst>
                  <a:ext uri="{0D108BD9-81ED-4DB2-BD59-A6C34878D82A}">
                    <a16:rowId xmlns:a16="http://schemas.microsoft.com/office/drawing/2014/main" val="10001"/>
                  </a:ext>
                </a:extLst>
              </a:tr>
              <a:tr h="669276">
                <a:tc>
                  <a:txBody>
                    <a:bodyPr/>
                    <a:lstStyle/>
                    <a:p>
                      <a:pPr marL="0" algn="ctr" defTabSz="914400" rtl="0" eaLnBrk="1" latinLnBrk="0" hangingPunct="1"/>
                      <a:r>
                        <a:rPr lang="en-GB" sz="1000" kern="1200" dirty="0">
                          <a:solidFill>
                            <a:schemeClr val="dk1"/>
                          </a:solidFill>
                          <a:latin typeface="+mn-lt"/>
                          <a:ea typeface="+mn-ea"/>
                          <a:cs typeface="+mn-cs"/>
                        </a:rPr>
                        <a:t>XRN4303</a:t>
                      </a:r>
                    </a:p>
                    <a:p>
                      <a:pPr marL="0" algn="ctr" defTabSz="914400" rtl="0" eaLnBrk="1" latinLnBrk="0" hangingPunct="1"/>
                      <a:r>
                        <a:rPr lang="en-GB" sz="1000" kern="1200" dirty="0">
                          <a:solidFill>
                            <a:schemeClr val="dk1"/>
                          </a:solidFill>
                          <a:latin typeface="+mn-lt"/>
                          <a:ea typeface="+mn-ea"/>
                          <a:cs typeface="+mn-cs"/>
                        </a:rPr>
                        <a:t>(UKLP267)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29/06/2018</a:t>
                      </a:r>
                    </a:p>
                    <a:p>
                      <a:pPr marL="0" algn="ctr" defTabSz="914400" rtl="0" eaLnBrk="1" latinLnBrk="0" hangingPunct="1"/>
                      <a:r>
                        <a:rPr lang="en-GB" sz="1000" kern="1200" dirty="0">
                          <a:solidFill>
                            <a:schemeClr val="dk1"/>
                          </a:solidFill>
                          <a:latin typeface="+mn-lt"/>
                          <a:ea typeface="+mn-ea"/>
                          <a:cs typeface="+mn-cs"/>
                        </a:rPr>
                        <a:t>SFN –</a:t>
                      </a:r>
                      <a:r>
                        <a:rPr lang="en-GB" sz="1000" kern="1200" baseline="0" dirty="0">
                          <a:solidFill>
                            <a:schemeClr val="dk1"/>
                          </a:solidFill>
                          <a:latin typeface="+mn-lt"/>
                          <a:ea typeface="+mn-ea"/>
                          <a:cs typeface="+mn-cs"/>
                        </a:rPr>
                        <a:t> </a:t>
                      </a:r>
                      <a:r>
                        <a:rPr lang="en-GB" sz="1000" kern="1200" dirty="0">
                          <a:solidFill>
                            <a:schemeClr val="dk1"/>
                          </a:solidFill>
                          <a:latin typeface="+mn-lt"/>
                          <a:ea typeface="+mn-ea"/>
                          <a:cs typeface="+mn-cs"/>
                        </a:rPr>
                        <a:t>20:00PM</a:t>
                      </a:r>
                    </a:p>
                  </a:txBody>
                  <a:tcPr/>
                </a:tc>
                <a:tc>
                  <a:txBody>
                    <a:bodyPr/>
                    <a:lstStyle/>
                    <a:p>
                      <a:pPr marL="0" algn="ctr" defTabSz="914400" rtl="0" eaLnBrk="1" latinLnBrk="0" hangingPunct="1"/>
                      <a:r>
                        <a:rPr lang="en-GB" sz="1000" b="1" kern="1200" dirty="0">
                          <a:solidFill>
                            <a:schemeClr val="dk1"/>
                          </a:solidFill>
                          <a:latin typeface="+mn-lt"/>
                          <a:ea typeface="+mn-ea"/>
                          <a:cs typeface="+mn-cs"/>
                        </a:rPr>
                        <a:t>29/06/2018</a:t>
                      </a:r>
                      <a:endParaRPr lang="en-GB" sz="1000" b="1" kern="1200" dirty="0">
                        <a:solidFill>
                          <a:srgbClr val="FF0000"/>
                        </a:solidFill>
                        <a:latin typeface="+mn-lt"/>
                        <a:ea typeface="+mn-ea"/>
                        <a:cs typeface="+mn-cs"/>
                      </a:endParaRPr>
                    </a:p>
                    <a:p>
                      <a:pPr marL="0" algn="ctr" defTabSz="914400" rtl="0" eaLnBrk="1" latinLnBrk="0" hangingPunct="1"/>
                      <a:r>
                        <a:rPr lang="en-GB" sz="1000" kern="1200" dirty="0">
                          <a:solidFill>
                            <a:schemeClr val="dk1"/>
                          </a:solidFill>
                          <a:latin typeface="+mn-lt"/>
                          <a:ea typeface="+mn-ea"/>
                          <a:cs typeface="+mn-cs"/>
                        </a:rPr>
                        <a:t>SFR</a:t>
                      </a:r>
                      <a:r>
                        <a:rPr lang="en-GB" sz="1000" kern="1200" baseline="0" dirty="0">
                          <a:solidFill>
                            <a:schemeClr val="dk1"/>
                          </a:solidFill>
                          <a:latin typeface="+mn-lt"/>
                          <a:ea typeface="+mn-ea"/>
                          <a:cs typeface="+mn-cs"/>
                        </a:rPr>
                        <a:t> will be processed as usual as there is no file format change</a:t>
                      </a:r>
                      <a:endParaRPr lang="en-GB" sz="10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30/06/2018</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mn-lt"/>
                          <a:ea typeface="+mn-ea"/>
                          <a:cs typeface="+mn-cs"/>
                        </a:rPr>
                        <a:t>SFN </a:t>
                      </a:r>
                      <a:r>
                        <a:rPr lang="en-GB" sz="1000" kern="1200" baseline="0" dirty="0">
                          <a:solidFill>
                            <a:schemeClr val="dk1"/>
                          </a:solidFill>
                          <a:latin typeface="+mn-lt"/>
                          <a:ea typeface="+mn-ea"/>
                          <a:cs typeface="+mn-cs"/>
                        </a:rPr>
                        <a:t>– 20:00PM</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baseline="0" dirty="0">
                          <a:solidFill>
                            <a:schemeClr val="dk1"/>
                          </a:solidFill>
                          <a:latin typeface="+mn-lt"/>
                          <a:ea typeface="+mn-ea"/>
                          <a:cs typeface="+mn-cs"/>
                        </a:rPr>
                        <a:t>(Files will be held and processed on 01/07/18)</a:t>
                      </a:r>
                      <a:endParaRPr lang="en-GB" sz="1000" kern="1200" dirty="0">
                        <a:solidFill>
                          <a:schemeClr val="dk1"/>
                        </a:solidFill>
                        <a:latin typeface="+mn-lt"/>
                        <a:ea typeface="+mn-ea"/>
                        <a:cs typeface="+mn-cs"/>
                      </a:endParaRPr>
                    </a:p>
                  </a:txBody>
                  <a:tcPr/>
                </a:tc>
                <a:tc>
                  <a:txBody>
                    <a:bodyPr/>
                    <a:lstStyle/>
                    <a:p>
                      <a:pPr marL="0" algn="ctr" defTabSz="914400" rtl="0" eaLnBrk="1" latinLnBrk="0" hangingPunct="1"/>
                      <a:r>
                        <a:rPr lang="en-GB" sz="1000" b="1" kern="1200" dirty="0">
                          <a:solidFill>
                            <a:schemeClr val="dk1"/>
                          </a:solidFill>
                          <a:latin typeface="+mn-lt"/>
                          <a:ea typeface="+mn-ea"/>
                          <a:cs typeface="+mn-cs"/>
                        </a:rPr>
                        <a:t>01/07/2018</a:t>
                      </a:r>
                      <a:endParaRPr lang="en-GB" sz="1000" b="1" kern="1200" dirty="0">
                        <a:solidFill>
                          <a:srgbClr val="FF0000"/>
                        </a:solidFill>
                        <a:latin typeface="+mn-lt"/>
                        <a:ea typeface="+mn-ea"/>
                        <a:cs typeface="+mn-cs"/>
                      </a:endParaRPr>
                    </a:p>
                    <a:p>
                      <a:pPr marL="0" algn="ctr" defTabSz="914400" rtl="0" eaLnBrk="1" latinLnBrk="0" hangingPunct="1"/>
                      <a:r>
                        <a:rPr lang="en-GB" sz="1000" kern="1200" dirty="0">
                          <a:solidFill>
                            <a:schemeClr val="dk1"/>
                          </a:solidFill>
                          <a:latin typeface="+mn-lt"/>
                          <a:ea typeface="+mn-ea"/>
                          <a:cs typeface="+mn-cs"/>
                        </a:rPr>
                        <a:t>SFR</a:t>
                      </a:r>
                      <a:r>
                        <a:rPr lang="en-GB" sz="1000" kern="1200" baseline="0" dirty="0">
                          <a:solidFill>
                            <a:schemeClr val="dk1"/>
                          </a:solidFill>
                          <a:latin typeface="+mn-lt"/>
                          <a:ea typeface="+mn-ea"/>
                          <a:cs typeface="+mn-cs"/>
                        </a:rPr>
                        <a:t> will be processed as usual as there is no file format change</a:t>
                      </a:r>
                      <a:endParaRPr lang="en-GB" sz="1000" kern="1200" dirty="0">
                        <a:solidFill>
                          <a:schemeClr val="dk1"/>
                        </a:solidFill>
                        <a:latin typeface="+mn-lt"/>
                        <a:ea typeface="+mn-ea"/>
                        <a:cs typeface="+mn-cs"/>
                      </a:endParaRPr>
                    </a:p>
                    <a:p>
                      <a:pPr marL="0" algn="ctr" defTabSz="914400" rtl="0" eaLnBrk="1" latinLnBrk="0" hangingPunct="1"/>
                      <a:endParaRPr lang="en-GB" sz="1000" kern="1200" dirty="0">
                        <a:solidFill>
                          <a:srgbClr val="FF0000"/>
                        </a:solidFill>
                        <a:latin typeface="+mn-lt"/>
                        <a:ea typeface="+mn-ea"/>
                        <a:cs typeface="+mn-cs"/>
                      </a:endParaRPr>
                    </a:p>
                  </a:txBody>
                  <a:tcPr/>
                </a:tc>
                <a:extLst>
                  <a:ext uri="{0D108BD9-81ED-4DB2-BD59-A6C34878D82A}">
                    <a16:rowId xmlns:a16="http://schemas.microsoft.com/office/drawing/2014/main" val="10002"/>
                  </a:ext>
                </a:extLst>
              </a:tr>
              <a:tr h="669276">
                <a:tc>
                  <a:txBody>
                    <a:bodyPr/>
                    <a:lstStyle/>
                    <a:p>
                      <a:pPr marL="0" algn="ctr" defTabSz="914400" rtl="0" eaLnBrk="1" latinLnBrk="0" hangingPunct="1"/>
                      <a:r>
                        <a:rPr lang="en-GB" sz="1000" kern="1200" dirty="0">
                          <a:solidFill>
                            <a:schemeClr val="dk1"/>
                          </a:solidFill>
                          <a:latin typeface="+mn-lt"/>
                          <a:ea typeface="+mn-ea"/>
                          <a:cs typeface="+mn-cs"/>
                        </a:rPr>
                        <a:t>XRN3283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29/06/2018</a:t>
                      </a:r>
                    </a:p>
                    <a:p>
                      <a:pPr marL="0" algn="ctr" defTabSz="914400" rtl="0" eaLnBrk="1" latinLnBrk="0" hangingPunct="1"/>
                      <a:r>
                        <a:rPr lang="en-GB" sz="1000" kern="1200" dirty="0">
                          <a:solidFill>
                            <a:schemeClr val="dk1"/>
                          </a:solidFill>
                          <a:latin typeface="+mn-lt"/>
                          <a:ea typeface="+mn-ea"/>
                          <a:cs typeface="+mn-cs"/>
                        </a:rPr>
                        <a:t>ACR</a:t>
                      </a:r>
                      <a:r>
                        <a:rPr lang="en-GB" sz="1000" kern="1200" baseline="0" dirty="0">
                          <a:solidFill>
                            <a:schemeClr val="dk1"/>
                          </a:solidFill>
                          <a:latin typeface="+mn-lt"/>
                          <a:ea typeface="+mn-ea"/>
                          <a:cs typeface="+mn-cs"/>
                        </a:rPr>
                        <a:t> – </a:t>
                      </a:r>
                      <a:r>
                        <a:rPr lang="en-GB" sz="1000" kern="1200" dirty="0">
                          <a:solidFill>
                            <a:schemeClr val="dk1"/>
                          </a:solidFill>
                          <a:latin typeface="+mn-lt"/>
                          <a:ea typeface="+mn-ea"/>
                          <a:cs typeface="+mn-cs"/>
                        </a:rPr>
                        <a:t>17:00PM</a:t>
                      </a:r>
                    </a:p>
                  </a:txBody>
                  <a:tcPr/>
                </a:tc>
                <a:tc>
                  <a:txBody>
                    <a:bodyPr/>
                    <a:lstStyle/>
                    <a:p>
                      <a:pPr marL="0" algn="ctr" defTabSz="914400" rtl="0" eaLnBrk="1" latinLnBrk="0" hangingPunct="1"/>
                      <a:r>
                        <a:rPr lang="en-GB" sz="1000" b="1" kern="1200" dirty="0">
                          <a:solidFill>
                            <a:schemeClr val="dk1"/>
                          </a:solidFill>
                          <a:latin typeface="+mn-lt"/>
                          <a:ea typeface="+mn-ea"/>
                          <a:cs typeface="+mn-cs"/>
                        </a:rPr>
                        <a:t>29/06/2018</a:t>
                      </a:r>
                    </a:p>
                    <a:p>
                      <a:pPr marL="0" algn="ctr" defTabSz="914400" rtl="0" eaLnBrk="1" latinLnBrk="0" hangingPunct="1"/>
                      <a:r>
                        <a:rPr lang="en-GB" sz="1000" kern="1200" dirty="0">
                          <a:solidFill>
                            <a:schemeClr val="dk1"/>
                          </a:solidFill>
                          <a:latin typeface="+mn-lt"/>
                          <a:ea typeface="+mn-ea"/>
                          <a:cs typeface="+mn-cs"/>
                        </a:rPr>
                        <a:t>ARS</a:t>
                      </a:r>
                      <a:r>
                        <a:rPr lang="en-GB" sz="1000" kern="1200" baseline="0" dirty="0">
                          <a:solidFill>
                            <a:schemeClr val="dk1"/>
                          </a:solidFill>
                          <a:latin typeface="+mn-lt"/>
                          <a:ea typeface="+mn-ea"/>
                          <a:cs typeface="+mn-cs"/>
                        </a:rPr>
                        <a:t> will be processed as usual as there is no file format change</a:t>
                      </a:r>
                      <a:endParaRPr lang="en-GB" sz="10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02/07/2018</a:t>
                      </a:r>
                    </a:p>
                    <a:p>
                      <a:pPr marL="0" algn="ctr" defTabSz="914400" rtl="0" eaLnBrk="1" latinLnBrk="0" hangingPunct="1"/>
                      <a:r>
                        <a:rPr lang="en-GB" sz="1000" kern="1200" dirty="0">
                          <a:solidFill>
                            <a:schemeClr val="dk1"/>
                          </a:solidFill>
                          <a:latin typeface="+mn-lt"/>
                          <a:ea typeface="+mn-ea"/>
                          <a:cs typeface="+mn-cs"/>
                        </a:rPr>
                        <a:t>ACR – 8:00AM</a:t>
                      </a:r>
                    </a:p>
                  </a:txBody>
                  <a:tcPr/>
                </a:tc>
                <a:tc>
                  <a:txBody>
                    <a:bodyPr/>
                    <a:lstStyle/>
                    <a:p>
                      <a:pPr marL="0" algn="ctr" defTabSz="914400" rtl="0" eaLnBrk="1" latinLnBrk="0" hangingPunct="1"/>
                      <a:r>
                        <a:rPr lang="en-GB" sz="1000" b="1" kern="1200" dirty="0">
                          <a:solidFill>
                            <a:schemeClr val="dk1"/>
                          </a:solidFill>
                          <a:latin typeface="+mn-lt"/>
                          <a:ea typeface="+mn-ea"/>
                          <a:cs typeface="+mn-cs"/>
                        </a:rPr>
                        <a:t>02/07/2018</a:t>
                      </a:r>
                      <a:endParaRPr lang="en-GB" sz="1000" b="1" kern="1200" dirty="0">
                        <a:solidFill>
                          <a:srgbClr val="FF0000"/>
                        </a:solidFill>
                        <a:latin typeface="+mn-lt"/>
                        <a:ea typeface="+mn-ea"/>
                        <a:cs typeface="+mn-cs"/>
                      </a:endParaRPr>
                    </a:p>
                    <a:p>
                      <a:pPr marL="0" algn="ctr" defTabSz="914400" rtl="0" eaLnBrk="1" latinLnBrk="0" hangingPunct="1"/>
                      <a:r>
                        <a:rPr lang="en-GB" sz="1000" kern="1200" baseline="0" dirty="0">
                          <a:solidFill>
                            <a:schemeClr val="dk1"/>
                          </a:solidFill>
                          <a:latin typeface="+mn-lt"/>
                          <a:ea typeface="+mn-ea"/>
                          <a:cs typeface="+mn-cs"/>
                        </a:rPr>
                        <a:t>ARS will be processed as usual as there is no file format change</a:t>
                      </a:r>
                      <a:endParaRPr lang="en-GB" sz="1000" kern="1200" dirty="0">
                        <a:solidFill>
                          <a:schemeClr val="dk1"/>
                        </a:solidFill>
                        <a:latin typeface="+mn-lt"/>
                        <a:ea typeface="+mn-ea"/>
                        <a:cs typeface="+mn-cs"/>
                      </a:endParaRPr>
                    </a:p>
                    <a:p>
                      <a:pPr marL="0" algn="ctr" defTabSz="914400" rtl="0" eaLnBrk="1" latinLnBrk="0" hangingPunct="1"/>
                      <a:endParaRPr lang="en-GB" sz="10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625690">
                <a:tc>
                  <a:txBody>
                    <a:bodyPr/>
                    <a:lstStyle/>
                    <a:p>
                      <a:pPr marL="0" algn="ctr" defTabSz="914400" rtl="0" eaLnBrk="1" latinLnBrk="0" hangingPunct="1"/>
                      <a:r>
                        <a:rPr lang="en-GB" sz="1000" kern="1200" dirty="0">
                          <a:solidFill>
                            <a:schemeClr val="dk1"/>
                          </a:solidFill>
                          <a:latin typeface="+mn-lt"/>
                          <a:ea typeface="+mn-ea"/>
                          <a:cs typeface="+mn-cs"/>
                        </a:rPr>
                        <a:t>XRN4449 (UKLP273)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dk1"/>
                          </a:solidFill>
                          <a:latin typeface="+mn-lt"/>
                          <a:ea typeface="+mn-ea"/>
                          <a:cs typeface="+mn-cs"/>
                        </a:rPr>
                        <a:t>29/06/2018</a:t>
                      </a:r>
                      <a:endParaRPr lang="en-GB" sz="1000" b="1" kern="1200" dirty="0">
                        <a:solidFill>
                          <a:schemeClr val="dk1"/>
                        </a:solidFill>
                        <a:latin typeface="+mn-lt"/>
                        <a:ea typeface="+mn-ea"/>
                        <a:cs typeface="+mn-cs"/>
                      </a:endParaRPr>
                    </a:p>
                    <a:p>
                      <a:pPr marL="0" algn="ctr" defTabSz="914400" rtl="0" eaLnBrk="1" latinLnBrk="0" hangingPunct="1"/>
                      <a:r>
                        <a:rPr lang="en-GB" sz="1000" kern="1200" dirty="0">
                          <a:solidFill>
                            <a:schemeClr val="dk1"/>
                          </a:solidFill>
                          <a:latin typeface="+mn-lt"/>
                          <a:ea typeface="+mn-ea"/>
                          <a:cs typeface="+mn-cs"/>
                        </a:rPr>
                        <a:t>CNC –</a:t>
                      </a:r>
                      <a:r>
                        <a:rPr lang="en-GB" sz="1000" kern="1200" baseline="0" dirty="0">
                          <a:solidFill>
                            <a:schemeClr val="dk1"/>
                          </a:solidFill>
                          <a:latin typeface="+mn-lt"/>
                          <a:ea typeface="+mn-ea"/>
                          <a:cs typeface="+mn-cs"/>
                        </a:rPr>
                        <a:t> </a:t>
                      </a:r>
                      <a:r>
                        <a:rPr lang="en-GB" sz="1000" kern="1200" dirty="0">
                          <a:solidFill>
                            <a:schemeClr val="dk1"/>
                          </a:solidFill>
                          <a:latin typeface="+mn-lt"/>
                          <a:ea typeface="+mn-ea"/>
                          <a:cs typeface="+mn-cs"/>
                        </a:rPr>
                        <a:t>18:00PM</a:t>
                      </a:r>
                      <a:endParaRPr lang="en-GB" sz="1000" kern="1200" baseline="0" dirty="0">
                        <a:solidFill>
                          <a:schemeClr val="dk1"/>
                        </a:solidFill>
                        <a:latin typeface="+mn-lt"/>
                        <a:ea typeface="+mn-ea"/>
                        <a:cs typeface="+mn-cs"/>
                      </a:endParaRPr>
                    </a:p>
                    <a:p>
                      <a:pPr marL="0" algn="ctr" defTabSz="914400" rtl="0" eaLnBrk="1" latinLnBrk="0" hangingPunct="1"/>
                      <a:r>
                        <a:rPr lang="en-GB" sz="1000" kern="1200" dirty="0">
                          <a:solidFill>
                            <a:schemeClr val="dk1"/>
                          </a:solidFill>
                          <a:latin typeface="+mn-lt"/>
                          <a:ea typeface="+mn-ea"/>
                          <a:cs typeface="+mn-cs"/>
                        </a:rPr>
                        <a:t>CNF –</a:t>
                      </a:r>
                      <a:r>
                        <a:rPr lang="en-GB" sz="1000" kern="1200" baseline="0" dirty="0">
                          <a:solidFill>
                            <a:schemeClr val="dk1"/>
                          </a:solidFill>
                          <a:latin typeface="+mn-lt"/>
                          <a:ea typeface="+mn-ea"/>
                          <a:cs typeface="+mn-cs"/>
                        </a:rPr>
                        <a:t> </a:t>
                      </a:r>
                      <a:r>
                        <a:rPr lang="en-GB" sz="1000" kern="1200" dirty="0">
                          <a:solidFill>
                            <a:schemeClr val="dk1"/>
                          </a:solidFill>
                          <a:latin typeface="+mn-lt"/>
                          <a:ea typeface="+mn-ea"/>
                          <a:cs typeface="+mn-cs"/>
                        </a:rPr>
                        <a:t>23:45PM</a:t>
                      </a:r>
                      <a:endParaRPr lang="en-GB" sz="1000"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dk1"/>
                          </a:solidFill>
                          <a:latin typeface="+mn-lt"/>
                          <a:ea typeface="+mn-ea"/>
                          <a:cs typeface="+mn-cs"/>
                        </a:rPr>
                        <a:t>29/06/2018</a:t>
                      </a:r>
                      <a:endParaRPr lang="en-GB" sz="1000" b="1" kern="1200" dirty="0">
                        <a:solidFill>
                          <a:schemeClr val="dk1"/>
                        </a:solidFill>
                        <a:latin typeface="+mn-lt"/>
                        <a:ea typeface="+mn-ea"/>
                        <a:cs typeface="+mn-cs"/>
                      </a:endParaRPr>
                    </a:p>
                    <a:p>
                      <a:pPr marL="0" algn="ctr" defTabSz="914400" rtl="0" eaLnBrk="1" latinLnBrk="0" hangingPunct="1"/>
                      <a:r>
                        <a:rPr lang="en-GB" sz="1000" kern="1200" dirty="0">
                          <a:solidFill>
                            <a:schemeClr val="dk1"/>
                          </a:solidFill>
                          <a:latin typeface="+mn-lt"/>
                          <a:ea typeface="+mn-ea"/>
                          <a:cs typeface="+mn-cs"/>
                        </a:rPr>
                        <a:t>CNR and CFR</a:t>
                      </a:r>
                      <a:r>
                        <a:rPr lang="en-GB" sz="1000" kern="1200" baseline="0" dirty="0">
                          <a:solidFill>
                            <a:schemeClr val="dk1"/>
                          </a:solidFill>
                          <a:latin typeface="+mn-lt"/>
                          <a:ea typeface="+mn-ea"/>
                          <a:cs typeface="+mn-cs"/>
                        </a:rPr>
                        <a:t> will be processed depending on the batch job execution but will be completed by </a:t>
                      </a:r>
                      <a:r>
                        <a:rPr lang="en-GB" sz="1000" kern="1200" dirty="0">
                          <a:solidFill>
                            <a:schemeClr val="dk1"/>
                          </a:solidFill>
                          <a:latin typeface="+mn-lt"/>
                          <a:ea typeface="+mn-ea"/>
                          <a:cs typeface="+mn-cs"/>
                        </a:rPr>
                        <a:t>23:59PM</a:t>
                      </a:r>
                    </a:p>
                    <a:p>
                      <a:pPr marL="0" algn="ctr" defTabSz="914400" rtl="0" eaLnBrk="1" latinLnBrk="0" hangingPunct="1"/>
                      <a:endParaRPr lang="en-GB" sz="1000" kern="1200" baseline="0" dirty="0">
                        <a:solidFill>
                          <a:schemeClr val="dk1"/>
                        </a:solidFill>
                        <a:latin typeface="+mn-lt"/>
                        <a:ea typeface="+mn-ea"/>
                        <a:cs typeface="+mn-cs"/>
                      </a:endParaRPr>
                    </a:p>
                    <a:p>
                      <a:pPr marL="0" algn="ctr" defTabSz="914400" rtl="0" eaLnBrk="1" latinLnBrk="0" hangingPunct="1"/>
                      <a:r>
                        <a:rPr lang="en-GB" sz="1000" b="1" kern="1200" baseline="0" dirty="0">
                          <a:solidFill>
                            <a:schemeClr val="dk1"/>
                          </a:solidFill>
                          <a:latin typeface="+mn-lt"/>
                          <a:ea typeface="+mn-ea"/>
                          <a:cs typeface="+mn-cs"/>
                        </a:rPr>
                        <a:t>30/06/2018</a:t>
                      </a:r>
                    </a:p>
                    <a:p>
                      <a:pPr marL="0" algn="ctr" defTabSz="914400" rtl="0" eaLnBrk="1" latinLnBrk="0" hangingPunct="1"/>
                      <a:r>
                        <a:rPr lang="en-GB" sz="1000" kern="1200" baseline="0" dirty="0">
                          <a:solidFill>
                            <a:schemeClr val="dk1"/>
                          </a:solidFill>
                          <a:latin typeface="+mn-lt"/>
                          <a:ea typeface="+mn-ea"/>
                          <a:cs typeface="+mn-cs"/>
                        </a:rPr>
                        <a:t>IDL – 10:00AM</a:t>
                      </a:r>
                    </a:p>
                    <a:p>
                      <a:pPr marL="0" algn="ctr" defTabSz="914400" rtl="0" eaLnBrk="1" latinLnBrk="0" hangingPunct="1"/>
                      <a:r>
                        <a:rPr lang="en-GB" sz="1000" kern="1200" baseline="0" dirty="0">
                          <a:solidFill>
                            <a:schemeClr val="dk1"/>
                          </a:solidFill>
                          <a:latin typeface="+mn-lt"/>
                          <a:ea typeface="+mn-ea"/>
                          <a:cs typeface="+mn-cs"/>
                        </a:rPr>
                        <a:t>EDL – 06:00AM</a:t>
                      </a:r>
                    </a:p>
                    <a:p>
                      <a:pPr marL="0" algn="ctr" defTabSz="914400" rtl="0" eaLnBrk="1" latinLnBrk="0" hangingPunct="1"/>
                      <a:r>
                        <a:rPr lang="en-GB" sz="1000" kern="1200" baseline="0" dirty="0">
                          <a:solidFill>
                            <a:schemeClr val="dk1"/>
                          </a:solidFill>
                          <a:latin typeface="+mn-lt"/>
                          <a:ea typeface="+mn-ea"/>
                          <a:cs typeface="+mn-cs"/>
                        </a:rPr>
                        <a:t>EWS – 06:00AM</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dk1"/>
                          </a:solidFill>
                          <a:latin typeface="+mn-lt"/>
                          <a:ea typeface="+mn-ea"/>
                          <a:cs typeface="+mn-cs"/>
                        </a:rPr>
                        <a:t>02/07/2018</a:t>
                      </a:r>
                    </a:p>
                    <a:p>
                      <a:pPr marL="0" algn="ctr" defTabSz="914400" rtl="0" eaLnBrk="1" latinLnBrk="0" hangingPunct="1"/>
                      <a:r>
                        <a:rPr lang="en-GB" sz="1000" kern="1200" dirty="0">
                          <a:solidFill>
                            <a:schemeClr val="dk1"/>
                          </a:solidFill>
                          <a:latin typeface="+mn-lt"/>
                          <a:ea typeface="+mn-ea"/>
                          <a:cs typeface="+mn-cs"/>
                        </a:rPr>
                        <a:t>CNC – 18:00PM</a:t>
                      </a:r>
                      <a:endParaRPr lang="en-GB" sz="1000" kern="1200" baseline="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baseline="0" dirty="0">
                          <a:solidFill>
                            <a:schemeClr val="dk1"/>
                          </a:solidFill>
                          <a:latin typeface="+mn-lt"/>
                          <a:ea typeface="+mn-ea"/>
                          <a:cs typeface="+mn-cs"/>
                        </a:rPr>
                        <a:t>CNF – 11:00AM</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000" kern="1200" baseline="0" dirty="0">
                        <a:solidFill>
                          <a:schemeClr val="dk1"/>
                        </a:solidFill>
                        <a:latin typeface="+mn-lt"/>
                        <a:ea typeface="+mn-ea"/>
                        <a:cs typeface="+mn-cs"/>
                      </a:endParaRPr>
                    </a:p>
                  </a:txBody>
                  <a:tcPr/>
                </a:tc>
                <a:tc>
                  <a:txBody>
                    <a:bodyPr/>
                    <a:lstStyle/>
                    <a:p>
                      <a:pPr marL="0" algn="ctr" defTabSz="914400" rtl="0" eaLnBrk="1" latinLnBrk="0" hangingPunct="1"/>
                      <a:r>
                        <a:rPr lang="en-GB" sz="1000" b="1" kern="1200" dirty="0">
                          <a:solidFill>
                            <a:schemeClr val="dk1"/>
                          </a:solidFill>
                          <a:latin typeface="+mn-lt"/>
                          <a:ea typeface="+mn-ea"/>
                          <a:cs typeface="+mn-cs"/>
                        </a:rPr>
                        <a:t>02/07/2018</a:t>
                      </a:r>
                    </a:p>
                    <a:p>
                      <a:pPr marL="0" algn="ctr" defTabSz="914400" rtl="0" eaLnBrk="1" latinLnBrk="0" hangingPunct="1"/>
                      <a:r>
                        <a:rPr lang="en-GB" sz="1000" kern="1200" dirty="0">
                          <a:solidFill>
                            <a:schemeClr val="dk1"/>
                          </a:solidFill>
                          <a:latin typeface="+mn-lt"/>
                          <a:ea typeface="+mn-ea"/>
                          <a:cs typeface="+mn-cs"/>
                        </a:rPr>
                        <a:t>CFR – 12:15PM</a:t>
                      </a:r>
                    </a:p>
                    <a:p>
                      <a:pPr marL="0" algn="ctr" defTabSz="914400" rtl="0" eaLnBrk="1" latinLnBrk="0" hangingPunct="1"/>
                      <a:r>
                        <a:rPr lang="en-GB" sz="1000" kern="1200" dirty="0">
                          <a:solidFill>
                            <a:schemeClr val="dk1"/>
                          </a:solidFill>
                          <a:latin typeface="+mn-lt"/>
                          <a:ea typeface="+mn-ea"/>
                          <a:cs typeface="+mn-cs"/>
                        </a:rPr>
                        <a:t>CNR –</a:t>
                      </a:r>
                      <a:r>
                        <a:rPr lang="en-GB" sz="1000" kern="1200" baseline="0" dirty="0">
                          <a:solidFill>
                            <a:schemeClr val="dk1"/>
                          </a:solidFill>
                          <a:latin typeface="+mn-lt"/>
                          <a:ea typeface="+mn-ea"/>
                          <a:cs typeface="+mn-cs"/>
                        </a:rPr>
                        <a:t> 18:00PM</a:t>
                      </a:r>
                    </a:p>
                    <a:p>
                      <a:pPr marL="0" algn="ctr" defTabSz="914400" rtl="0" eaLnBrk="1" latinLnBrk="0" hangingPunct="1"/>
                      <a:r>
                        <a:rPr lang="en-GB" sz="1000" kern="1200" baseline="0" dirty="0">
                          <a:solidFill>
                            <a:schemeClr val="dk1"/>
                          </a:solidFill>
                          <a:latin typeface="+mn-lt"/>
                          <a:ea typeface="+mn-ea"/>
                          <a:cs typeface="+mn-cs"/>
                        </a:rPr>
                        <a:t>Refresh of Portfolio Files (EQL &amp; EWS) – 17:00PM</a:t>
                      </a:r>
                      <a:endParaRPr lang="en-GB" sz="1000" kern="1200" dirty="0">
                        <a:solidFill>
                          <a:schemeClr val="dk1"/>
                        </a:solidFill>
                        <a:latin typeface="+mn-lt"/>
                        <a:ea typeface="+mn-ea"/>
                        <a:cs typeface="+mn-cs"/>
                      </a:endParaRPr>
                    </a:p>
                    <a:p>
                      <a:pPr marL="0" algn="ctr" defTabSz="914400" rtl="0" eaLnBrk="1" latinLnBrk="0" hangingPunct="1"/>
                      <a:endParaRPr lang="en-GB" sz="1000" kern="1200" dirty="0">
                        <a:solidFill>
                          <a:schemeClr val="dk1"/>
                        </a:solidFill>
                        <a:latin typeface="+mn-lt"/>
                        <a:ea typeface="+mn-ea"/>
                        <a:cs typeface="+mn-cs"/>
                      </a:endParaRPr>
                    </a:p>
                    <a:p>
                      <a:pPr marL="0" algn="ctr" defTabSz="914400" rtl="0" eaLnBrk="1" latinLnBrk="0" hangingPunct="1"/>
                      <a:r>
                        <a:rPr lang="en-GB" sz="1000" b="1" kern="1200" dirty="0">
                          <a:solidFill>
                            <a:schemeClr val="dk1"/>
                          </a:solidFill>
                          <a:latin typeface="+mn-lt"/>
                          <a:ea typeface="+mn-ea"/>
                          <a:cs typeface="+mn-cs"/>
                        </a:rPr>
                        <a:t>01/07/18</a:t>
                      </a:r>
                    </a:p>
                    <a:p>
                      <a:pPr marL="0" algn="ctr" defTabSz="914400" rtl="0" eaLnBrk="1" latinLnBrk="0" hangingPunct="1"/>
                      <a:r>
                        <a:rPr lang="en-GB" sz="1000" kern="1200" dirty="0">
                          <a:solidFill>
                            <a:schemeClr val="dk1"/>
                          </a:solidFill>
                          <a:latin typeface="+mn-lt"/>
                          <a:ea typeface="+mn-ea"/>
                          <a:cs typeface="+mn-cs"/>
                        </a:rPr>
                        <a:t>IDL</a:t>
                      </a:r>
                      <a:r>
                        <a:rPr lang="en-GB" sz="1000" kern="1200" baseline="0" dirty="0">
                          <a:solidFill>
                            <a:schemeClr val="dk1"/>
                          </a:solidFill>
                          <a:latin typeface="+mn-lt"/>
                          <a:ea typeface="+mn-ea"/>
                          <a:cs typeface="+mn-cs"/>
                        </a:rPr>
                        <a:t> – 1</a:t>
                      </a:r>
                      <a:r>
                        <a:rPr lang="en-GB" sz="1000" kern="1200" dirty="0">
                          <a:solidFill>
                            <a:schemeClr val="dk1"/>
                          </a:solidFill>
                          <a:latin typeface="+mn-lt"/>
                          <a:ea typeface="+mn-ea"/>
                          <a:cs typeface="+mn-cs"/>
                        </a:rPr>
                        <a:t>0:00AM</a:t>
                      </a:r>
                    </a:p>
                    <a:p>
                      <a:pPr marL="0" algn="ctr" defTabSz="914400" rtl="0" eaLnBrk="1" latinLnBrk="0" hangingPunct="1"/>
                      <a:r>
                        <a:rPr lang="en-GB" sz="1000" kern="1200" dirty="0">
                          <a:solidFill>
                            <a:schemeClr val="dk1"/>
                          </a:solidFill>
                          <a:latin typeface="+mn-lt"/>
                          <a:ea typeface="+mn-ea"/>
                          <a:cs typeface="+mn-cs"/>
                        </a:rPr>
                        <a:t>EDL – 06:00AM</a:t>
                      </a:r>
                    </a:p>
                    <a:p>
                      <a:pPr marL="0" algn="ctr" defTabSz="914400" rtl="0" eaLnBrk="1" latinLnBrk="0" hangingPunct="1"/>
                      <a:r>
                        <a:rPr lang="en-GB" sz="1000" kern="1200" dirty="0">
                          <a:solidFill>
                            <a:schemeClr val="dk1"/>
                          </a:solidFill>
                          <a:latin typeface="+mn-lt"/>
                          <a:ea typeface="+mn-ea"/>
                          <a:cs typeface="+mn-cs"/>
                        </a:rPr>
                        <a:t>EWS</a:t>
                      </a:r>
                      <a:r>
                        <a:rPr lang="en-GB" sz="1000" kern="1200" baseline="0" dirty="0">
                          <a:solidFill>
                            <a:schemeClr val="dk1"/>
                          </a:solidFill>
                          <a:latin typeface="+mn-lt"/>
                          <a:ea typeface="+mn-ea"/>
                          <a:cs typeface="+mn-cs"/>
                        </a:rPr>
                        <a:t> – 06:00AM</a:t>
                      </a:r>
                      <a:endParaRPr lang="en-GB" sz="100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185632" y="4587974"/>
            <a:ext cx="7266688" cy="400110"/>
          </a:xfrm>
          <a:prstGeom prst="rect">
            <a:avLst/>
          </a:prstGeom>
          <a:noFill/>
        </p:spPr>
        <p:txBody>
          <a:bodyPr wrap="square" rtlCol="0">
            <a:spAutoFit/>
          </a:bodyPr>
          <a:lstStyle/>
          <a:p>
            <a:r>
              <a:rPr lang="en-GB" sz="1000" b="1" dirty="0">
                <a:solidFill>
                  <a:srgbClr val="FF0000"/>
                </a:solidFill>
              </a:rPr>
              <a:t>Note</a:t>
            </a:r>
            <a:r>
              <a:rPr lang="en-GB" sz="1000" dirty="0">
                <a:solidFill>
                  <a:srgbClr val="FF0000"/>
                </a:solidFill>
              </a:rPr>
              <a:t>: This table aligns to Option 1 and based on the chosen option this may have to be revisited.</a:t>
            </a:r>
          </a:p>
          <a:p>
            <a:r>
              <a:rPr lang="en-GB" sz="1000" dirty="0">
                <a:solidFill>
                  <a:srgbClr val="FF0000"/>
                </a:solidFill>
              </a:rPr>
              <a:t>Full details will be defined in the lower level cutover/implementation plan </a:t>
            </a:r>
          </a:p>
        </p:txBody>
      </p:sp>
    </p:spTree>
    <p:extLst>
      <p:ext uri="{BB962C8B-B14F-4D97-AF65-F5344CB8AC3E}">
        <p14:creationId xmlns:p14="http://schemas.microsoft.com/office/powerpoint/2010/main" val="423275375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schemas.microsoft.com/office/2006/metadata/properties"/>
    <ds:schemaRef ds:uri="http://purl.org/dc/elements/1.1/"/>
    <ds:schemaRef ds:uri="2a985eae-c12e-416e-9833-85f34b1ee04e"/>
    <ds:schemaRef ds:uri="http://www.w3.org/XML/1998/namespace"/>
    <ds:schemaRef ds:uri="http://schemas.microsoft.com/office/2006/documentManagement/types"/>
    <ds:schemaRef ds:uri="http://schemas.openxmlformats.org/package/2006/metadata/core-properties"/>
    <ds:schemaRef ds:uri="http://purl.org/dc/terms/"/>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7421</TotalTime>
  <Words>798</Words>
  <Application>Microsoft Macintosh PowerPoint</Application>
  <PresentationFormat>On-screen Show (16:9)</PresentationFormat>
  <Paragraphs>109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Calibri</vt:lpstr>
      <vt:lpstr>Wingdings</vt:lpstr>
      <vt:lpstr>xoserve templates</vt:lpstr>
      <vt:lpstr>UKL Future Release 2   Cutover/Implementation</vt:lpstr>
      <vt:lpstr>Background</vt:lpstr>
      <vt:lpstr>Implementation Options Considered </vt:lpstr>
      <vt:lpstr>Option 1 - Xoserve Proposed High Level Cutover/Imp Plan</vt:lpstr>
      <vt:lpstr>Option 1 File Formats – Input Files Transition Plan</vt:lpstr>
      <vt:lpstr>Option 1 File Formats – All impacted File Formats Transition Plan</vt:lpstr>
    </vt:vector>
  </TitlesOfParts>
  <Company>DC Freelance</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242</cp:revision>
  <dcterms:created xsi:type="dcterms:W3CDTF">2011-09-20T14:58:41Z</dcterms:created>
  <dcterms:modified xsi:type="dcterms:W3CDTF">2018-04-04T12:15:24Z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-621952832</vt:i4>
  </property>
  <property fmtid="{D5CDD505-2E9C-101B-9397-08002B2CF9AE}" pid="4" name="_NewReviewCycle">
    <vt:lpwstr/>
  </property>
  <property fmtid="{D5CDD505-2E9C-101B-9397-08002B2CF9AE}" pid="5" name="_EmailSubject">
    <vt:lpwstr>Action: Deadline for  Submissions for April ChMC</vt:lpwstr>
  </property>
  <property fmtid="{D5CDD505-2E9C-101B-9397-08002B2CF9AE}" pid="6" name="_AuthorEmail">
    <vt:lpwstr>lee.chambers@xoserve.com</vt:lpwstr>
  </property>
  <property fmtid="{D5CDD505-2E9C-101B-9397-08002B2CF9AE}" pid="7" name="_AuthorEmailDisplayName">
    <vt:lpwstr>Chambers, Lee</vt:lpwstr>
  </property>
  <property fmtid="{D5CDD505-2E9C-101B-9397-08002B2CF9AE}" pid="8" name="ContentTypeId">
    <vt:lpwstr>0x010100EC027A3842200A4881B078E78C741B39</vt:lpwstr>
  </property>
  <property fmtid="{D5CDD505-2E9C-101B-9397-08002B2CF9AE}" pid="9" name="_PreviousAdHocReviewCycleID">
    <vt:i4>1957428681</vt:i4>
  </property>
</Properties>
</file>